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4.xml" ContentType="application/inkml+xml"/>
  <Override PartName="/ppt/notesSlides/notesSlide14.xml" ContentType="application/vnd.openxmlformats-officedocument.presentationml.notesSlide+xml"/>
  <Override PartName="/ppt/ink/ink5.xml" ContentType="application/inkml+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2"/>
  </p:notesMasterIdLst>
  <p:sldIdLst>
    <p:sldId id="256" r:id="rId2"/>
    <p:sldId id="278" r:id="rId3"/>
    <p:sldId id="257" r:id="rId4"/>
    <p:sldId id="279" r:id="rId5"/>
    <p:sldId id="290" r:id="rId6"/>
    <p:sldId id="268" r:id="rId7"/>
    <p:sldId id="269" r:id="rId8"/>
    <p:sldId id="274" r:id="rId9"/>
    <p:sldId id="258" r:id="rId10"/>
    <p:sldId id="276" r:id="rId11"/>
    <p:sldId id="277" r:id="rId12"/>
    <p:sldId id="281" r:id="rId13"/>
    <p:sldId id="270" r:id="rId14"/>
    <p:sldId id="285" r:id="rId15"/>
    <p:sldId id="289" r:id="rId16"/>
    <p:sldId id="286" r:id="rId17"/>
    <p:sldId id="283" r:id="rId18"/>
    <p:sldId id="284" r:id="rId19"/>
    <p:sldId id="291" r:id="rId20"/>
    <p:sldId id="287"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VeJjglRXTJ1WiSX8rLL+TA==" hashData="tyDV6+a5OYlNdHasS2Y8go+l37OIZJxzPGqc4RqQCyUq+wMOualRvvHUPikkzANg14UsKMdhFm2CjAvZuuKD9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9A8"/>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9E920-5A52-4943-8926-4ECF1FF4F93D}" v="470" dt="2024-02-05T02:14:25.11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766" autoAdjust="0"/>
  </p:normalViewPr>
  <p:slideViewPr>
    <p:cSldViewPr snapToGrid="0">
      <p:cViewPr varScale="1">
        <p:scale>
          <a:sx n="51" d="100"/>
          <a:sy n="51" d="100"/>
        </p:scale>
        <p:origin x="12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08:37:20.5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08:37:20.5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06:37:07.55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08:37:20.5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5T08:37:20.5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CADBC-FE77-4F5E-BBC7-D17FE2D6FD15}" type="datetimeFigureOut">
              <a:rPr kumimoji="1" lang="ja-JP" altLang="en-US" smtClean="0"/>
              <a:t>2024/5/9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A5507-E969-4679-AD0A-C2CC7CAC4408}" type="slidenum">
              <a:rPr kumimoji="1" lang="ja-JP" altLang="en-US" smtClean="0"/>
              <a:t>‹#›</a:t>
            </a:fld>
            <a:endParaRPr kumimoji="1" lang="ja-JP" altLang="en-US"/>
          </a:p>
        </p:txBody>
      </p:sp>
    </p:spTree>
    <p:extLst>
      <p:ext uri="{BB962C8B-B14F-4D97-AF65-F5344CB8AC3E}">
        <p14:creationId xmlns:p14="http://schemas.microsoft.com/office/powerpoint/2010/main" val="184476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前提として、</a:t>
            </a:r>
            <a:endParaRPr kumimoji="1" lang="en-US" altLang="ja-JP" dirty="0"/>
          </a:p>
          <a:p>
            <a:endParaRPr kumimoji="1" lang="en-US" altLang="ja-JP" dirty="0"/>
          </a:p>
          <a:p>
            <a:r>
              <a:rPr kumimoji="1" lang="ja-JP" altLang="en-US" dirty="0"/>
              <a:t>アバターロボットは現在は実用化に向けて取り組んでいるところ　空港でトライアルを行ったり、一部実際に使われているところもあるが浸透はしていない</a:t>
            </a:r>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2</a:t>
            </a:fld>
            <a:endParaRPr kumimoji="1" lang="ja-JP" altLang="en-US"/>
          </a:p>
        </p:txBody>
      </p:sp>
    </p:spTree>
    <p:extLst>
      <p:ext uri="{BB962C8B-B14F-4D97-AF65-F5344CB8AC3E}">
        <p14:creationId xmlns:p14="http://schemas.microsoft.com/office/powerpoint/2010/main" val="96250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先ほどは説明しなかったが　パートナーの選択やカメラ範囲の表示　</a:t>
            </a:r>
            <a:endParaRPr kumimoji="1" lang="en-US" altLang="ja-JP" dirty="0"/>
          </a:p>
          <a:p>
            <a:r>
              <a:rPr lang="ja-JP" altLang="en-US" dirty="0"/>
              <a:t>パートナーは誘目性が高いとされる暖色系の明るい色を採用し， それ以外の人には誘目性が低いとされる無彩色の色</a:t>
            </a:r>
            <a:endParaRPr kumimoji="1" lang="ja-JP" altLang="en-US" dirty="0"/>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12</a:t>
            </a:fld>
            <a:endParaRPr kumimoji="1" lang="ja-JP" altLang="en-US"/>
          </a:p>
        </p:txBody>
      </p:sp>
    </p:spTree>
    <p:extLst>
      <p:ext uri="{BB962C8B-B14F-4D97-AF65-F5344CB8AC3E}">
        <p14:creationId xmlns:p14="http://schemas.microsoft.com/office/powerpoint/2010/main" val="2650969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u="sng" dirty="0">
                <a:solidFill>
                  <a:srgbClr val="0070C0"/>
                </a:solidFill>
              </a:rPr>
              <a:t>先に問題点言ってから</a:t>
            </a:r>
            <a:r>
              <a:rPr lang="ja-JP" altLang="en-US" sz="1600" b="1" u="sng" dirty="0">
                <a:solidFill>
                  <a:srgbClr val="0070C0"/>
                </a:solidFill>
              </a:rPr>
              <a:t>不安感について言及してポジティブな印象に</a:t>
            </a:r>
            <a:endParaRPr kumimoji="1" lang="ja-JP" altLang="en-US" sz="1600" b="1" u="sng" dirty="0">
              <a:solidFill>
                <a:srgbClr val="0070C0"/>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13</a:t>
            </a:fld>
            <a:endParaRPr kumimoji="1" lang="ja-JP" altLang="en-US"/>
          </a:p>
        </p:txBody>
      </p:sp>
    </p:spTree>
    <p:extLst>
      <p:ext uri="{BB962C8B-B14F-4D97-AF65-F5344CB8AC3E}">
        <p14:creationId xmlns:p14="http://schemas.microsoft.com/office/powerpoint/2010/main" val="772384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VR</a:t>
            </a:r>
            <a:r>
              <a:rPr kumimoji="1" lang="ja-JP" altLang="en-US" dirty="0"/>
              <a:t>も</a:t>
            </a:r>
            <a:r>
              <a:rPr kumimoji="1" lang="en-US" altLang="ja-JP" dirty="0"/>
              <a:t>360</a:t>
            </a:r>
            <a:r>
              <a:rPr kumimoji="1" lang="ja-JP" altLang="en-US" dirty="0"/>
              <a:t>度カメラも一つの手段としてはある</a:t>
            </a:r>
            <a:endParaRPr kumimoji="1" lang="en-US" altLang="ja-JP" dirty="0"/>
          </a:p>
          <a:p>
            <a:r>
              <a:rPr kumimoji="1" lang="ja-JP" altLang="en-US" dirty="0"/>
              <a:t>画質が悪い→鮮明に見れないため何があるかわかりにくくパートナーと会話しずらい　得られた映像を切り貼りして</a:t>
            </a:r>
            <a:r>
              <a:rPr kumimoji="1" lang="en-US" altLang="ja-JP" dirty="0"/>
              <a:t>Unity</a:t>
            </a:r>
            <a:r>
              <a:rPr kumimoji="1" lang="ja-JP" altLang="en-US"/>
              <a:t>上で表示する処理に時間かかる</a:t>
            </a:r>
            <a:endParaRPr kumimoji="1" lang="en-US" altLang="ja-JP" dirty="0"/>
          </a:p>
          <a:p>
            <a:r>
              <a:rPr kumimoji="1" lang="en-US" altLang="ja-JP" dirty="0"/>
              <a:t>VR</a:t>
            </a:r>
            <a:r>
              <a:rPr kumimoji="1" lang="ja-JP" altLang="en-US" dirty="0"/>
              <a:t>酔い→一緒に歩くのは長時間の場合もあるので不適切</a:t>
            </a:r>
            <a:endParaRPr kumimoji="1" lang="en-US" altLang="ja-JP" dirty="0"/>
          </a:p>
          <a:p>
            <a:r>
              <a:rPr kumimoji="1" lang="ja-JP" altLang="en-US" dirty="0"/>
              <a:t>向きの不一致→極端な例を挙げるとロボットは前を見てるのに後ろのことを話したら違和感</a:t>
            </a:r>
            <a:endParaRPr kumimoji="1" lang="en-US" altLang="ja-JP" dirty="0"/>
          </a:p>
          <a:p>
            <a:r>
              <a:rPr kumimoji="1" lang="ja-JP" altLang="en-US" dirty="0"/>
              <a:t>通常のカメラは一般的な操作画面でありこれに情報を付け加えて扱いやすくするのが一般的だから本研究で利用した</a:t>
            </a:r>
            <a:endParaRPr kumimoji="1" lang="en-US" altLang="ja-JP" dirty="0"/>
          </a:p>
          <a:p>
            <a:r>
              <a:rPr kumimoji="1" lang="en-US" altLang="ja-JP" dirty="0"/>
              <a:t>360</a:t>
            </a:r>
            <a:r>
              <a:rPr kumimoji="1" lang="ja-JP" altLang="en-US" dirty="0"/>
              <a:t>度カメラのように視界が広くなればいいのか調べるためケーススタディ行った</a:t>
            </a:r>
            <a:endParaRPr kumimoji="1" lang="en-US" altLang="ja-JP" dirty="0"/>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16</a:t>
            </a:fld>
            <a:endParaRPr kumimoji="1" lang="ja-JP" altLang="en-US"/>
          </a:p>
        </p:txBody>
      </p:sp>
    </p:spTree>
    <p:extLst>
      <p:ext uri="{BB962C8B-B14F-4D97-AF65-F5344CB8AC3E}">
        <p14:creationId xmlns:p14="http://schemas.microsoft.com/office/powerpoint/2010/main" val="475008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パートナーの場所や存在に対する不安感はなくなり、インタラクションの間も短くなるが、（次のページ）</a:t>
            </a:r>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17</a:t>
            </a:fld>
            <a:endParaRPr kumimoji="1" lang="ja-JP" altLang="en-US"/>
          </a:p>
        </p:txBody>
      </p:sp>
    </p:spTree>
    <p:extLst>
      <p:ext uri="{BB962C8B-B14F-4D97-AF65-F5344CB8AC3E}">
        <p14:creationId xmlns:p14="http://schemas.microsoft.com/office/powerpoint/2010/main" val="3096329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視界を広くしても逆に情報量が増えて操作に集中できないなど視界が増えることによるデメリットも存在するので一概にいいとは言えない</a:t>
            </a:r>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18</a:t>
            </a:fld>
            <a:endParaRPr kumimoji="1" lang="ja-JP" altLang="en-US"/>
          </a:p>
        </p:txBody>
      </p:sp>
    </p:spTree>
    <p:extLst>
      <p:ext uri="{BB962C8B-B14F-4D97-AF65-F5344CB8AC3E}">
        <p14:creationId xmlns:p14="http://schemas.microsoft.com/office/powerpoint/2010/main" val="275390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詳しくは説明しないが</a:t>
            </a:r>
            <a:r>
              <a:rPr kumimoji="1" lang="en-US" altLang="ja-JP" dirty="0"/>
              <a:t>ROS</a:t>
            </a:r>
            <a:r>
              <a:rPr kumimoji="1" lang="ja-JP" altLang="en-US" dirty="0"/>
              <a:t>を介して</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ROS</a:t>
            </a:r>
            <a:r>
              <a:rPr kumimoji="1" lang="ja-JP" altLang="en-US" dirty="0"/>
              <a:t>：</a:t>
            </a:r>
            <a:r>
              <a:rPr lang="ja-JP" altLang="en-US" sz="1200" i="0" dirty="0">
                <a:solidFill>
                  <a:srgbClr val="222222"/>
                </a:solidFill>
                <a:effectLst/>
                <a:latin typeface="Hiragino Sans w6"/>
              </a:rPr>
              <a:t>ロボット開発に用いる</a:t>
            </a:r>
            <a:r>
              <a:rPr lang="ja-JP" altLang="en-US" b="0" i="0" dirty="0">
                <a:solidFill>
                  <a:srgbClr val="202122"/>
                </a:solidFill>
                <a:effectLst/>
                <a:latin typeface="Arial" panose="020B0604020202020204" pitchFamily="34" charset="0"/>
              </a:rPr>
              <a:t>ツールやライブラリを提供する</a:t>
            </a:r>
            <a:r>
              <a:rPr lang="ja-JP" altLang="en-US" sz="1200" i="0" dirty="0">
                <a:solidFill>
                  <a:srgbClr val="222222"/>
                </a:solidFill>
                <a:effectLst/>
                <a:latin typeface="Hiragino Sans w6"/>
              </a:rPr>
              <a:t>オープンソースソフトウェア</a:t>
            </a:r>
            <a:endParaRPr lang="en-US" altLang="ja-JP" sz="1200" b="0" i="0" dirty="0">
              <a:solidFill>
                <a:srgbClr val="222222"/>
              </a:solidFill>
              <a:effectLst/>
              <a:latin typeface="Hiragino Sans w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202122"/>
                </a:solidFill>
                <a:effectLst/>
                <a:latin typeface="Arial" panose="020B0604020202020204" pitchFamily="34" charset="0"/>
              </a:rPr>
              <a:t>ロボットに必要な様々な計算を複数のプロセスで</a:t>
            </a:r>
            <a:r>
              <a:rPr lang="ja-JP" altLang="en-US" b="0" i="0" u="none" strike="noStrike" dirty="0">
                <a:solidFill>
                  <a:srgbClr val="3366CC"/>
                </a:solidFill>
                <a:effectLst/>
                <a:latin typeface="Arial" panose="020B0604020202020204" pitchFamily="34" charset="0"/>
              </a:rPr>
              <a:t>並列的</a:t>
            </a:r>
            <a:r>
              <a:rPr lang="ja-JP" altLang="en-US" b="0" i="0" dirty="0">
                <a:solidFill>
                  <a:srgbClr val="202122"/>
                </a:solidFill>
                <a:effectLst/>
                <a:latin typeface="Arial" panose="020B0604020202020204" pitchFamily="34" charset="0"/>
              </a:rPr>
              <a:t>に行う</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19</a:t>
            </a:fld>
            <a:endParaRPr kumimoji="1" lang="ja-JP" altLang="en-US"/>
          </a:p>
        </p:txBody>
      </p:sp>
    </p:spTree>
    <p:extLst>
      <p:ext uri="{BB962C8B-B14F-4D97-AF65-F5344CB8AC3E}">
        <p14:creationId xmlns:p14="http://schemas.microsoft.com/office/powerpoint/2010/main" val="4004369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本研究ではこのアバターロボットを使って、、、を最終的な目標としています　が、</a:t>
            </a:r>
            <a:endParaRPr lang="en-US" altLang="ja-JP" dirty="0"/>
          </a:p>
          <a:p>
            <a:endParaRPr lang="en-US" altLang="ja-JP" dirty="0"/>
          </a:p>
          <a:p>
            <a:r>
              <a:rPr lang="ja-JP" altLang="en-US" dirty="0"/>
              <a:t>アバターロボットの 操作者が遠くにいるパートナーと一緒に歩いているという感覚を得ることができるようにすることを実現目標</a:t>
            </a:r>
            <a:endParaRPr kumimoji="1" lang="ja-JP" altLang="en-US" dirty="0"/>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3</a:t>
            </a:fld>
            <a:endParaRPr kumimoji="1" lang="ja-JP" altLang="en-US"/>
          </a:p>
        </p:txBody>
      </p:sp>
    </p:spTree>
    <p:extLst>
      <p:ext uri="{BB962C8B-B14F-4D97-AF65-F5344CB8AC3E}">
        <p14:creationId xmlns:p14="http://schemas.microsoft.com/office/powerpoint/2010/main" val="88747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先ほど様々な問題点があるといったが、その一つとして現状の操作画面ではロボットがパートナーを探し回って不自然な動きをしてしまうことが挙げられます。</a:t>
            </a:r>
            <a:endParaRPr kumimoji="1" lang="en-US" altLang="ja-JP" dirty="0"/>
          </a:p>
          <a:p>
            <a:r>
              <a:rPr kumimoji="1" lang="ja-JP" altLang="en-US" dirty="0"/>
              <a:t>実際にアバターロボットを使って一緒に歩く際に探し回ってしまう映像を見てもらいたいと思います。</a:t>
            </a:r>
            <a:r>
              <a:rPr kumimoji="1" lang="en-US" altLang="ja-JP" dirty="0"/>
              <a:t> </a:t>
            </a:r>
          </a:p>
          <a:p>
            <a:r>
              <a:rPr kumimoji="1" lang="en-US" altLang="ja-JP" dirty="0"/>
              <a:t>(</a:t>
            </a:r>
            <a:r>
              <a:rPr kumimoji="1" lang="ja-JP" altLang="en-US" dirty="0"/>
              <a:t>映像見せながら状況の説明）探すためにぐるぐる回り不自然な動きをしているのが分かると思います。</a:t>
            </a:r>
            <a:endParaRPr kumimoji="1" lang="en-US" altLang="ja-JP" dirty="0"/>
          </a:p>
          <a:p>
            <a:r>
              <a:rPr kumimoji="1" lang="ja-JP" altLang="en-US" dirty="0"/>
              <a:t>このような不自然な動きがあっては自然なインタラクションを行うのが難しいと考えられます。</a:t>
            </a:r>
            <a:endParaRPr kumimoji="1" lang="en-US" altLang="ja-JP" dirty="0"/>
          </a:p>
          <a:p>
            <a:r>
              <a:rPr kumimoji="1" lang="ja-JP" altLang="en-US" dirty="0"/>
              <a:t>このような動きの原因は現状の操作画面ではパートナーの場所が分からないことにあります。</a:t>
            </a:r>
            <a:endParaRPr kumimoji="1" lang="en-US" altLang="ja-JP" dirty="0"/>
          </a:p>
          <a:p>
            <a:r>
              <a:rPr kumimoji="1" lang="ja-JP" altLang="en-US" dirty="0"/>
              <a:t>また本当にいるのかわからず不安を感じてしまうという問題もあります</a:t>
            </a:r>
            <a:endParaRPr kumimoji="1" lang="en-US" altLang="ja-JP" dirty="0"/>
          </a:p>
          <a:p>
            <a:r>
              <a:rPr kumimoji="1" lang="ja-JP" altLang="en-US" dirty="0"/>
              <a:t>そこで本研究ではこういった問題点をまず初めに解決しようとしました</a:t>
            </a:r>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4</a:t>
            </a:fld>
            <a:endParaRPr kumimoji="1" lang="ja-JP" altLang="en-US"/>
          </a:p>
        </p:txBody>
      </p:sp>
    </p:spTree>
    <p:extLst>
      <p:ext uri="{BB962C8B-B14F-4D97-AF65-F5344CB8AC3E}">
        <p14:creationId xmlns:p14="http://schemas.microsoft.com/office/powerpoint/2010/main" val="4154648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イテラティブデザインはプロトタイプを繰り返し作りながらユーザーの意見をとりいれ改良し完成度を高めていく方法　</a:t>
            </a:r>
            <a:endParaRPr kumimoji="1" lang="en-US" altLang="ja-JP" dirty="0"/>
          </a:p>
          <a:p>
            <a:r>
              <a:rPr kumimoji="1" lang="en-US" altLang="ja-JP" dirty="0"/>
              <a:t>(</a:t>
            </a:r>
            <a:r>
              <a:rPr kumimoji="1" lang="ja-JP" altLang="en-US" dirty="0"/>
              <a:t>反復型開発はプログラムの全体像見えててだんだん作っていく、これは全体像をどう設計するかというもの）</a:t>
            </a:r>
            <a:endParaRPr kumimoji="1" lang="en-US" altLang="ja-JP" dirty="0"/>
          </a:p>
          <a:p>
            <a:endParaRPr kumimoji="1" lang="en-US" altLang="ja-JP" dirty="0"/>
          </a:p>
          <a:p>
            <a:r>
              <a:rPr kumimoji="1" lang="ja-JP" altLang="en-US" u="sng" dirty="0"/>
              <a:t>評価で数人の意見聞いたとあるがどういう指標で何％みたいな結果が出たのか聞かれたとき</a:t>
            </a:r>
            <a:endParaRPr kumimoji="1" lang="en-US" altLang="ja-JP" u="sng" dirty="0"/>
          </a:p>
          <a:p>
            <a:r>
              <a:rPr kumimoji="1" lang="ja-JP" altLang="en-US" dirty="0"/>
              <a:t>本研究では</a:t>
            </a:r>
            <a:r>
              <a:rPr kumimoji="1" lang="en-US" altLang="ja-JP" dirty="0"/>
              <a:t>iterative design</a:t>
            </a:r>
            <a:r>
              <a:rPr kumimoji="1" lang="ja-JP" altLang="en-US" dirty="0"/>
              <a:t>と呼ばれる開発方法にのっとており、この開発方法はユーザーの意見によって繰り返し開発し完成度を高めるていくもので、定量的評価は行っていない。また評価も最終評価ではない</a:t>
            </a:r>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5</a:t>
            </a:fld>
            <a:endParaRPr kumimoji="1" lang="ja-JP" altLang="en-US"/>
          </a:p>
        </p:txBody>
      </p:sp>
    </p:spTree>
    <p:extLst>
      <p:ext uri="{BB962C8B-B14F-4D97-AF65-F5344CB8AC3E}">
        <p14:creationId xmlns:p14="http://schemas.microsoft.com/office/powerpoint/2010/main" val="3401993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ロボットが人と関わり合いながら移動する際のインターフェースではない</a:t>
            </a:r>
            <a:endParaRPr lang="en-US" altLang="ja-JP" dirty="0"/>
          </a:p>
          <a:p>
            <a:r>
              <a:rPr kumimoji="1" lang="ja-JP" altLang="en-US" dirty="0"/>
              <a:t>本研究では人と一緒に移動する場面に着目</a:t>
            </a:r>
            <a:endParaRPr kumimoji="1" lang="en-US" altLang="ja-JP" dirty="0"/>
          </a:p>
          <a:p>
            <a:endParaRPr kumimoji="1" lang="en-US" altLang="ja-JP" dirty="0"/>
          </a:p>
          <a:p>
            <a:r>
              <a:rPr lang="ja-JP" altLang="en-US" dirty="0"/>
              <a:t>自動操作では操作者の意図を完全に汲み取ることは不可能であり，操作者がやりたい ことができない</a:t>
            </a:r>
            <a:endParaRPr lang="en-US" altLang="ja-JP" dirty="0"/>
          </a:p>
          <a:p>
            <a:endParaRPr kumimoji="1" lang="en-US" altLang="ja-JP" dirty="0"/>
          </a:p>
          <a:p>
            <a:r>
              <a:rPr kumimoji="1" lang="ja-JP" altLang="en-US" dirty="0"/>
              <a:t>移動しながらゲージを見つける　ぶつかるなどの事故が減る</a:t>
            </a:r>
          </a:p>
          <a:p>
            <a:endParaRPr kumimoji="1" lang="ja-JP" altLang="en-US" dirty="0"/>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6</a:t>
            </a:fld>
            <a:endParaRPr kumimoji="1" lang="ja-JP" altLang="en-US"/>
          </a:p>
        </p:txBody>
      </p:sp>
    </p:spTree>
    <p:extLst>
      <p:ext uri="{BB962C8B-B14F-4D97-AF65-F5344CB8AC3E}">
        <p14:creationId xmlns:p14="http://schemas.microsoft.com/office/powerpoint/2010/main" val="4080420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1" dirty="0"/>
              <a:t>新規性を話す</a:t>
            </a:r>
            <a:endParaRPr lang="en-US" altLang="ja-JP" b="1" dirty="0"/>
          </a:p>
          <a:p>
            <a:r>
              <a:rPr lang="ja-JP" altLang="en-US" b="1" dirty="0"/>
              <a:t>～向上したというものです</a:t>
            </a:r>
            <a:endParaRPr lang="en-US" altLang="ja-JP" b="1" dirty="0"/>
          </a:p>
          <a:p>
            <a:r>
              <a:rPr lang="ja-JP" altLang="en-US" b="1" dirty="0"/>
              <a:t>これらの関連研究は参考にしたもの</a:t>
            </a:r>
            <a:r>
              <a:rPr lang="ja-JP" altLang="en-US" b="1"/>
              <a:t>の、人</a:t>
            </a:r>
            <a:r>
              <a:rPr lang="ja-JP" altLang="en-US" b="1" dirty="0"/>
              <a:t>と一緒に移動するような研究ではないので本研究では人と一緒に移動する際のインターフェースの研究を行いました</a:t>
            </a:r>
            <a:endParaRPr lang="en-US" altLang="ja-JP" b="1" dirty="0"/>
          </a:p>
          <a:p>
            <a:r>
              <a:rPr lang="ja-JP" altLang="en-US" dirty="0"/>
              <a:t>ロボッ トが人と関わり合いながら移動する際のインターフェースではない</a:t>
            </a:r>
            <a:endParaRPr lang="en-US" altLang="ja-JP" dirty="0"/>
          </a:p>
          <a:p>
            <a:r>
              <a:rPr kumimoji="1" lang="ja-JP" altLang="en-US" dirty="0"/>
              <a:t>本研究では人と一緒に移動する場面に着目</a:t>
            </a:r>
            <a:endParaRPr kumimoji="1" lang="en-US" altLang="ja-JP" dirty="0"/>
          </a:p>
          <a:p>
            <a:endParaRPr kumimoji="1" lang="en-US" altLang="ja-JP" dirty="0"/>
          </a:p>
          <a:p>
            <a:r>
              <a:rPr lang="ja-JP" altLang="en-US" dirty="0"/>
              <a:t>自動操作では操作者の意図を完全に汲み取ることは不可能であり，操作者がやりたい ことができない</a:t>
            </a:r>
            <a:endParaRPr lang="en-US" altLang="ja-JP" dirty="0"/>
          </a:p>
          <a:p>
            <a:endParaRPr kumimoji="1" lang="en-US" altLang="ja-JP" dirty="0"/>
          </a:p>
          <a:p>
            <a:r>
              <a:rPr kumimoji="1" lang="ja-JP" altLang="en-US" dirty="0"/>
              <a:t>決められたルートをどれだけ速く移動できるか</a:t>
            </a:r>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7</a:t>
            </a:fld>
            <a:endParaRPr kumimoji="1" lang="ja-JP" altLang="en-US"/>
          </a:p>
        </p:txBody>
      </p:sp>
    </p:spTree>
    <p:extLst>
      <p:ext uri="{BB962C8B-B14F-4D97-AF65-F5344CB8AC3E}">
        <p14:creationId xmlns:p14="http://schemas.microsoft.com/office/powerpoint/2010/main" val="3250141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人のいる位置に</a:t>
            </a:r>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8</a:t>
            </a:fld>
            <a:endParaRPr kumimoji="1" lang="ja-JP" altLang="en-US"/>
          </a:p>
        </p:txBody>
      </p:sp>
    </p:spTree>
    <p:extLst>
      <p:ext uri="{BB962C8B-B14F-4D97-AF65-F5344CB8AC3E}">
        <p14:creationId xmlns:p14="http://schemas.microsoft.com/office/powerpoint/2010/main" val="2190639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詳しくは説明しないが</a:t>
            </a:r>
            <a:r>
              <a:rPr kumimoji="1" lang="en-US" altLang="ja-JP" dirty="0"/>
              <a:t>ROS</a:t>
            </a:r>
            <a:r>
              <a:rPr kumimoji="1" lang="ja-JP" altLang="en-US" dirty="0"/>
              <a:t>を介して</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ROS</a:t>
            </a:r>
            <a:r>
              <a:rPr kumimoji="1" lang="ja-JP" altLang="en-US" dirty="0"/>
              <a:t>：</a:t>
            </a:r>
            <a:r>
              <a:rPr lang="ja-JP" altLang="en-US" sz="1200" i="0" dirty="0">
                <a:solidFill>
                  <a:srgbClr val="222222"/>
                </a:solidFill>
                <a:effectLst/>
                <a:latin typeface="Hiragino Sans w6"/>
              </a:rPr>
              <a:t>ロボット開発に用いる</a:t>
            </a:r>
            <a:r>
              <a:rPr lang="ja-JP" altLang="en-US" b="0" i="0" dirty="0">
                <a:solidFill>
                  <a:srgbClr val="202122"/>
                </a:solidFill>
                <a:effectLst/>
                <a:latin typeface="Arial" panose="020B0604020202020204" pitchFamily="34" charset="0"/>
              </a:rPr>
              <a:t>ツールやライブラリを提供する</a:t>
            </a:r>
            <a:r>
              <a:rPr lang="ja-JP" altLang="en-US" sz="1200" i="0" dirty="0">
                <a:solidFill>
                  <a:srgbClr val="222222"/>
                </a:solidFill>
                <a:effectLst/>
                <a:latin typeface="Hiragino Sans w6"/>
              </a:rPr>
              <a:t>オープンソースソフトウェア</a:t>
            </a:r>
            <a:endParaRPr lang="en-US" altLang="ja-JP" sz="1200" b="0" i="0" dirty="0">
              <a:solidFill>
                <a:srgbClr val="222222"/>
              </a:solidFill>
              <a:effectLst/>
              <a:latin typeface="Hiragino Sans w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202122"/>
                </a:solidFill>
                <a:effectLst/>
                <a:latin typeface="Arial" panose="020B0604020202020204" pitchFamily="34" charset="0"/>
              </a:rPr>
              <a:t>ロボットに必要な様々な計算を複数のプロセスで</a:t>
            </a:r>
            <a:r>
              <a:rPr lang="ja-JP" altLang="en-US" b="0" i="0" u="none" strike="noStrike" dirty="0">
                <a:solidFill>
                  <a:srgbClr val="3366CC"/>
                </a:solidFill>
                <a:effectLst/>
                <a:latin typeface="Arial" panose="020B0604020202020204" pitchFamily="34" charset="0"/>
              </a:rPr>
              <a:t>並列的</a:t>
            </a:r>
            <a:r>
              <a:rPr lang="ja-JP" altLang="en-US" b="0" i="0" dirty="0">
                <a:solidFill>
                  <a:srgbClr val="202122"/>
                </a:solidFill>
                <a:effectLst/>
                <a:latin typeface="Arial" panose="020B0604020202020204" pitchFamily="34" charset="0"/>
              </a:rPr>
              <a:t>に行う</a:t>
            </a:r>
            <a:endParaRPr lang="en-US" altLang="ja-JP"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04040"/>
                </a:solidFill>
                <a:effectLst/>
                <a:latin typeface="-apple-system"/>
              </a:rPr>
              <a:t>例えば</a:t>
            </a:r>
            <a:r>
              <a:rPr lang="en-US" altLang="ja-JP" b="0" i="0" dirty="0" err="1">
                <a:solidFill>
                  <a:srgbClr val="404040"/>
                </a:solidFill>
                <a:effectLst/>
                <a:latin typeface="-apple-system"/>
              </a:rPr>
              <a:t>rviz</a:t>
            </a:r>
            <a:r>
              <a:rPr lang="ja-JP" altLang="en-US" b="0" i="0" dirty="0">
                <a:solidFill>
                  <a:srgbClr val="404040"/>
                </a:solidFill>
                <a:effectLst/>
                <a:latin typeface="-apple-system"/>
              </a:rPr>
              <a:t>というツールはは、ロボットの姿勢やセンサから得られたデータ、プログラム内で計算されたデータなど</a:t>
            </a:r>
            <a:r>
              <a:rPr lang="ja-JP" altLang="en-US" b="0" i="0">
                <a:solidFill>
                  <a:srgbClr val="404040"/>
                </a:solidFill>
                <a:effectLst/>
                <a:latin typeface="-apple-system"/>
              </a:rPr>
              <a:t>を可視化してくれる</a:t>
            </a:r>
            <a:endParaRPr kumimoji="1" lang="ja-JP" altLang="en-US" dirty="0"/>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9</a:t>
            </a:fld>
            <a:endParaRPr kumimoji="1" lang="ja-JP" altLang="en-US"/>
          </a:p>
        </p:txBody>
      </p:sp>
    </p:spTree>
    <p:extLst>
      <p:ext uri="{BB962C8B-B14F-4D97-AF65-F5344CB8AC3E}">
        <p14:creationId xmlns:p14="http://schemas.microsoft.com/office/powerpoint/2010/main" val="3419164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ロボットの足元にサークル状のマーク</a:t>
            </a:r>
          </a:p>
        </p:txBody>
      </p:sp>
      <p:sp>
        <p:nvSpPr>
          <p:cNvPr id="4" name="スライド番号プレースホルダー 3"/>
          <p:cNvSpPr>
            <a:spLocks noGrp="1"/>
          </p:cNvSpPr>
          <p:nvPr>
            <p:ph type="sldNum" sz="quarter" idx="5"/>
          </p:nvPr>
        </p:nvSpPr>
        <p:spPr/>
        <p:txBody>
          <a:bodyPr/>
          <a:lstStyle/>
          <a:p>
            <a:fld id="{77CA5507-E969-4679-AD0A-C2CC7CAC4408}" type="slidenum">
              <a:rPr kumimoji="1" lang="ja-JP" altLang="en-US" smtClean="0"/>
              <a:t>11</a:t>
            </a:fld>
            <a:endParaRPr kumimoji="1" lang="ja-JP" altLang="en-US"/>
          </a:p>
        </p:txBody>
      </p:sp>
    </p:spTree>
    <p:extLst>
      <p:ext uri="{BB962C8B-B14F-4D97-AF65-F5344CB8AC3E}">
        <p14:creationId xmlns:p14="http://schemas.microsoft.com/office/powerpoint/2010/main" val="3489419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濃青）">
    <p:bg>
      <p:bgPr>
        <a:solidFill>
          <a:srgbClr val="00205B"/>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29FEDB-A400-4F7B-A94E-D61C17C8835F}"/>
              </a:ext>
            </a:extLst>
          </p:cNvPr>
          <p:cNvSpPr>
            <a:spLocks noGrp="1"/>
          </p:cNvSpPr>
          <p:nvPr>
            <p:ph type="ctrTitle"/>
          </p:nvPr>
        </p:nvSpPr>
        <p:spPr>
          <a:xfrm>
            <a:off x="1524000" y="720000"/>
            <a:ext cx="9144000" cy="2387600"/>
          </a:xfrm>
        </p:spPr>
        <p:txBody>
          <a:bodyPr anchor="b"/>
          <a:lstStyle>
            <a:lvl1pPr algn="l">
              <a:defRPr sz="6000">
                <a:solidFill>
                  <a:schemeClr val="bg1"/>
                </a:solidFill>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260872A3-18EB-4F33-ABC0-939277D16178}"/>
              </a:ext>
            </a:extLst>
          </p:cNvPr>
          <p:cNvSpPr>
            <a:spLocks noGrp="1"/>
          </p:cNvSpPr>
          <p:nvPr>
            <p:ph type="subTitle" idx="1"/>
          </p:nvPr>
        </p:nvSpPr>
        <p:spPr>
          <a:xfrm>
            <a:off x="1524000" y="3602038"/>
            <a:ext cx="8002800" cy="1655762"/>
          </a:xfr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
        <p:nvSpPr>
          <p:cNvPr id="4" name="日付プレースホルダー 3">
            <a:extLst>
              <a:ext uri="{FF2B5EF4-FFF2-40B4-BE49-F238E27FC236}">
                <a16:creationId xmlns:a16="http://schemas.microsoft.com/office/drawing/2014/main" id="{B6ABEE78-1257-414A-9674-0F3FA124FC93}"/>
              </a:ext>
            </a:extLst>
          </p:cNvPr>
          <p:cNvSpPr>
            <a:spLocks noGrp="1"/>
          </p:cNvSpPr>
          <p:nvPr>
            <p:ph type="dt" sz="half" idx="10"/>
          </p:nvPr>
        </p:nvSpPr>
        <p:spPr/>
        <p:txBody>
          <a:bodyPr/>
          <a:lstStyle/>
          <a:p>
            <a:fld id="{444F2BF7-81B2-4B06-B559-5B3B0D963995}" type="datetime1">
              <a:rPr kumimoji="1" lang="ja-JP" altLang="en-US" smtClean="0"/>
              <a:t>2024/5/9</a:t>
            </a:fld>
            <a:endParaRPr kumimoji="1" lang="ja-JP" altLang="en-US"/>
          </a:p>
        </p:txBody>
      </p:sp>
      <p:sp>
        <p:nvSpPr>
          <p:cNvPr id="5" name="フッター プレースホルダー 4">
            <a:extLst>
              <a:ext uri="{FF2B5EF4-FFF2-40B4-BE49-F238E27FC236}">
                <a16:creationId xmlns:a16="http://schemas.microsoft.com/office/drawing/2014/main" id="{602AEE8D-C41F-470E-85BF-8423BA33B4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CA1B630-2E3F-41AD-BBDE-8F6CD54B143E}"/>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D18D97C1-1434-48EE-958B-EE17E2EEB611}"/>
              </a:ext>
            </a:extLst>
          </p:cNvPr>
          <p:cNvSpPr/>
          <p:nvPr/>
        </p:nvSpPr>
        <p:spPr>
          <a:xfrm>
            <a:off x="79022" y="6254044"/>
            <a:ext cx="3016459" cy="603956"/>
          </a:xfrm>
          <a:prstGeom prst="rect">
            <a:avLst/>
          </a:prstGeom>
          <a:solidFill>
            <a:srgbClr val="002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pic>
        <p:nvPicPr>
          <p:cNvPr id="7" name="グラフィックス 6">
            <a:extLst>
              <a:ext uri="{FF2B5EF4-FFF2-40B4-BE49-F238E27FC236}">
                <a16:creationId xmlns:a16="http://schemas.microsoft.com/office/drawing/2014/main" id="{03672EBC-88C4-4DA6-99C2-DE5134D417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8573" y="3768556"/>
            <a:ext cx="805156" cy="2329200"/>
          </a:xfrm>
          <a:prstGeom prst="rect">
            <a:avLst/>
          </a:prstGeom>
        </p:spPr>
      </p:pic>
      <p:pic>
        <p:nvPicPr>
          <p:cNvPr id="8" name="グラフィックス 7">
            <a:extLst>
              <a:ext uri="{FF2B5EF4-FFF2-40B4-BE49-F238E27FC236}">
                <a16:creationId xmlns:a16="http://schemas.microsoft.com/office/drawing/2014/main" id="{1D1727DC-C0C8-423C-BA93-2F646EDB2C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9587" y="5626111"/>
            <a:ext cx="2571750" cy="190500"/>
          </a:xfrm>
          <a:prstGeom prst="rect">
            <a:avLst/>
          </a:prstGeom>
        </p:spPr>
      </p:pic>
      <p:sp>
        <p:nvSpPr>
          <p:cNvPr id="10" name="正方形/長方形 9">
            <a:extLst>
              <a:ext uri="{FF2B5EF4-FFF2-40B4-BE49-F238E27FC236}">
                <a16:creationId xmlns:a16="http://schemas.microsoft.com/office/drawing/2014/main" id="{21757849-E684-4817-96FD-41A5D5C4A64F}"/>
              </a:ext>
            </a:extLst>
          </p:cNvPr>
          <p:cNvSpPr/>
          <p:nvPr/>
        </p:nvSpPr>
        <p:spPr>
          <a:xfrm>
            <a:off x="11808178" y="5257800"/>
            <a:ext cx="304800" cy="996244"/>
          </a:xfrm>
          <a:prstGeom prst="rect">
            <a:avLst/>
          </a:prstGeom>
          <a:solidFill>
            <a:srgbClr val="002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877053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73B7C8-AE5F-477C-8F71-D30DE076D75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AF68677-80E2-4648-B14D-848C0405E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11EF3639-56D6-4F4A-92F2-2BA6C1A88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561D398-81F0-41E1-BC0B-6181C7AC44D4}"/>
              </a:ext>
            </a:extLst>
          </p:cNvPr>
          <p:cNvSpPr>
            <a:spLocks noGrp="1"/>
          </p:cNvSpPr>
          <p:nvPr>
            <p:ph type="dt" sz="half" idx="10"/>
          </p:nvPr>
        </p:nvSpPr>
        <p:spPr/>
        <p:txBody>
          <a:bodyPr/>
          <a:lstStyle/>
          <a:p>
            <a:fld id="{3E4C687B-2479-46AF-8AB7-6F89FD41C3C4}" type="datetime1">
              <a:rPr kumimoji="1" lang="ja-JP" altLang="en-US" smtClean="0"/>
              <a:t>2024/5/9</a:t>
            </a:fld>
            <a:endParaRPr kumimoji="1" lang="ja-JP" altLang="en-US"/>
          </a:p>
        </p:txBody>
      </p:sp>
      <p:sp>
        <p:nvSpPr>
          <p:cNvPr id="6" name="フッター プレースホルダー 5">
            <a:extLst>
              <a:ext uri="{FF2B5EF4-FFF2-40B4-BE49-F238E27FC236}">
                <a16:creationId xmlns:a16="http://schemas.microsoft.com/office/drawing/2014/main" id="{EC11FAD3-3CF7-4086-8397-67454B3897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CC5A23-AE15-4C2D-9E78-D1E61E338049}"/>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Tree>
    <p:extLst>
      <p:ext uri="{BB962C8B-B14F-4D97-AF65-F5344CB8AC3E}">
        <p14:creationId xmlns:p14="http://schemas.microsoft.com/office/powerpoint/2010/main" val="65341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7F7E0F-111C-46D2-B16C-595E4917FA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D74F3C5-0B93-460B-9EAF-72B25E5BDC6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9FFC72-BA98-4A16-996C-835D8FF10927}"/>
              </a:ext>
            </a:extLst>
          </p:cNvPr>
          <p:cNvSpPr>
            <a:spLocks noGrp="1"/>
          </p:cNvSpPr>
          <p:nvPr>
            <p:ph type="dt" sz="half" idx="10"/>
          </p:nvPr>
        </p:nvSpPr>
        <p:spPr/>
        <p:txBody>
          <a:bodyPr/>
          <a:lstStyle/>
          <a:p>
            <a:fld id="{BBB66BEB-7C0E-4E27-A6B0-A6795AE8FC44}" type="datetime1">
              <a:rPr kumimoji="1" lang="ja-JP" altLang="en-US" smtClean="0"/>
              <a:t>2024/5/9</a:t>
            </a:fld>
            <a:endParaRPr kumimoji="1" lang="ja-JP" altLang="en-US"/>
          </a:p>
        </p:txBody>
      </p:sp>
      <p:sp>
        <p:nvSpPr>
          <p:cNvPr id="5" name="フッター プレースホルダー 4">
            <a:extLst>
              <a:ext uri="{FF2B5EF4-FFF2-40B4-BE49-F238E27FC236}">
                <a16:creationId xmlns:a16="http://schemas.microsoft.com/office/drawing/2014/main" id="{94D43577-F669-4DD7-865A-0F6FE13C6A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F69B3B-0CB5-41E2-815C-024034707FCC}"/>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Tree>
    <p:extLst>
      <p:ext uri="{BB962C8B-B14F-4D97-AF65-F5344CB8AC3E}">
        <p14:creationId xmlns:p14="http://schemas.microsoft.com/office/powerpoint/2010/main" val="41819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CDDB6A1-03F9-4859-B5FA-E2D6503A0FC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F852076-C997-4533-9DF9-B202972EAA7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E4B4AE-424A-4DC4-8862-635396DB96FB}"/>
              </a:ext>
            </a:extLst>
          </p:cNvPr>
          <p:cNvSpPr>
            <a:spLocks noGrp="1"/>
          </p:cNvSpPr>
          <p:nvPr>
            <p:ph type="dt" sz="half" idx="10"/>
          </p:nvPr>
        </p:nvSpPr>
        <p:spPr/>
        <p:txBody>
          <a:bodyPr/>
          <a:lstStyle/>
          <a:p>
            <a:fld id="{1A1CABF9-B79D-4F27-B3D0-3FAB5F025BF1}" type="datetime1">
              <a:rPr kumimoji="1" lang="ja-JP" altLang="en-US" smtClean="0"/>
              <a:t>2024/5/9</a:t>
            </a:fld>
            <a:endParaRPr kumimoji="1" lang="ja-JP" altLang="en-US"/>
          </a:p>
        </p:txBody>
      </p:sp>
      <p:sp>
        <p:nvSpPr>
          <p:cNvPr id="5" name="フッター プレースホルダー 4">
            <a:extLst>
              <a:ext uri="{FF2B5EF4-FFF2-40B4-BE49-F238E27FC236}">
                <a16:creationId xmlns:a16="http://schemas.microsoft.com/office/drawing/2014/main" id="{656F32FE-DF27-43B5-9F27-CEFB841804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70095D3-EB9B-4734-BF21-46E6FE05047F}"/>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Tree>
    <p:extLst>
      <p:ext uri="{BB962C8B-B14F-4D97-AF65-F5344CB8AC3E}">
        <p14:creationId xmlns:p14="http://schemas.microsoft.com/office/powerpoint/2010/main" val="76962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タイトル スライド（白）">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29FEDB-A400-4F7B-A94E-D61C17C8835F}"/>
              </a:ext>
            </a:extLst>
          </p:cNvPr>
          <p:cNvSpPr>
            <a:spLocks noGrp="1"/>
          </p:cNvSpPr>
          <p:nvPr>
            <p:ph type="ctrTitle"/>
          </p:nvPr>
        </p:nvSpPr>
        <p:spPr>
          <a:xfrm>
            <a:off x="1524000" y="720000"/>
            <a:ext cx="9144000" cy="2387600"/>
          </a:xfrm>
        </p:spPr>
        <p:txBody>
          <a:bodyPr anchor="b"/>
          <a:lstStyle>
            <a:lvl1pPr algn="l">
              <a:defRPr sz="6000"/>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260872A3-18EB-4F33-ABC0-939277D16178}"/>
              </a:ext>
            </a:extLst>
          </p:cNvPr>
          <p:cNvSpPr>
            <a:spLocks noGrp="1"/>
          </p:cNvSpPr>
          <p:nvPr>
            <p:ph type="subTitle" idx="1"/>
          </p:nvPr>
        </p:nvSpPr>
        <p:spPr>
          <a:xfrm>
            <a:off x="1524000" y="3602038"/>
            <a:ext cx="8002800"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6ABEE78-1257-414A-9674-0F3FA124FC93}"/>
              </a:ext>
            </a:extLst>
          </p:cNvPr>
          <p:cNvSpPr>
            <a:spLocks noGrp="1"/>
          </p:cNvSpPr>
          <p:nvPr>
            <p:ph type="dt" sz="half" idx="10"/>
          </p:nvPr>
        </p:nvSpPr>
        <p:spPr/>
        <p:txBody>
          <a:bodyPr/>
          <a:lstStyle/>
          <a:p>
            <a:fld id="{444F2BF7-81B2-4B06-B559-5B3B0D963995}" type="datetime1">
              <a:rPr kumimoji="1" lang="ja-JP" altLang="en-US" smtClean="0"/>
              <a:t>2024/5/9</a:t>
            </a:fld>
            <a:endParaRPr kumimoji="1" lang="ja-JP" altLang="en-US"/>
          </a:p>
        </p:txBody>
      </p:sp>
      <p:sp>
        <p:nvSpPr>
          <p:cNvPr id="5" name="フッター プレースホルダー 4">
            <a:extLst>
              <a:ext uri="{FF2B5EF4-FFF2-40B4-BE49-F238E27FC236}">
                <a16:creationId xmlns:a16="http://schemas.microsoft.com/office/drawing/2014/main" id="{602AEE8D-C41F-470E-85BF-8423BA33B4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CA1B630-2E3F-41AD-BBDE-8F6CD54B143E}"/>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
        <p:nvSpPr>
          <p:cNvPr id="11" name="正方形/長方形 10">
            <a:extLst>
              <a:ext uri="{FF2B5EF4-FFF2-40B4-BE49-F238E27FC236}">
                <a16:creationId xmlns:a16="http://schemas.microsoft.com/office/drawing/2014/main" id="{FDC3E387-08EB-49AD-8AE7-513426673646}"/>
              </a:ext>
            </a:extLst>
          </p:cNvPr>
          <p:cNvSpPr/>
          <p:nvPr/>
        </p:nvSpPr>
        <p:spPr>
          <a:xfrm>
            <a:off x="79022" y="6254044"/>
            <a:ext cx="3016459" cy="603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pic>
        <p:nvPicPr>
          <p:cNvPr id="9" name="グラフィックス 8">
            <a:extLst>
              <a:ext uri="{FF2B5EF4-FFF2-40B4-BE49-F238E27FC236}">
                <a16:creationId xmlns:a16="http://schemas.microsoft.com/office/drawing/2014/main" id="{14F3177A-3464-4ECE-A919-7AE855ADBB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6801" y="3769200"/>
            <a:ext cx="808699" cy="2329823"/>
          </a:xfrm>
          <a:prstGeom prst="rect">
            <a:avLst/>
          </a:prstGeom>
        </p:spPr>
      </p:pic>
      <p:pic>
        <p:nvPicPr>
          <p:cNvPr id="10" name="グラフィックス 9">
            <a:extLst>
              <a:ext uri="{FF2B5EF4-FFF2-40B4-BE49-F238E27FC236}">
                <a16:creationId xmlns:a16="http://schemas.microsoft.com/office/drawing/2014/main" id="{C6C9F53B-8E63-41F9-A583-2A49D51C6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1358" y="5626800"/>
            <a:ext cx="2565400" cy="190500"/>
          </a:xfrm>
          <a:prstGeom prst="rect">
            <a:avLst/>
          </a:prstGeom>
        </p:spPr>
      </p:pic>
      <p:sp>
        <p:nvSpPr>
          <p:cNvPr id="12" name="正方形/長方形 11">
            <a:extLst>
              <a:ext uri="{FF2B5EF4-FFF2-40B4-BE49-F238E27FC236}">
                <a16:creationId xmlns:a16="http://schemas.microsoft.com/office/drawing/2014/main" id="{F0A7AB10-2F09-43AD-A53E-653A4D19D1C5}"/>
              </a:ext>
            </a:extLst>
          </p:cNvPr>
          <p:cNvSpPr/>
          <p:nvPr/>
        </p:nvSpPr>
        <p:spPr>
          <a:xfrm>
            <a:off x="11808178" y="5257800"/>
            <a:ext cx="304800" cy="996244"/>
          </a:xfrm>
          <a:prstGeom prst="rect">
            <a:avLst/>
          </a:prstGeom>
          <a:solidFill>
            <a:srgbClr val="002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1595037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0387F-B600-417E-A4F3-2EA1D6F70FF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BA9D17F-ACF2-40BB-B136-CB24E0D7D3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D268FA-815A-401C-A67F-D7CD8E599C85}"/>
              </a:ext>
            </a:extLst>
          </p:cNvPr>
          <p:cNvSpPr>
            <a:spLocks noGrp="1"/>
          </p:cNvSpPr>
          <p:nvPr>
            <p:ph type="dt" sz="half" idx="10"/>
          </p:nvPr>
        </p:nvSpPr>
        <p:spPr/>
        <p:txBody>
          <a:bodyPr/>
          <a:lstStyle/>
          <a:p>
            <a:fld id="{9F92E6F6-DC97-457C-B8DB-48C732EBE65A}" type="datetime1">
              <a:rPr kumimoji="1" lang="ja-JP" altLang="en-US" smtClean="0"/>
              <a:t>2024/5/9</a:t>
            </a:fld>
            <a:endParaRPr kumimoji="1" lang="ja-JP" altLang="en-US"/>
          </a:p>
        </p:txBody>
      </p:sp>
      <p:sp>
        <p:nvSpPr>
          <p:cNvPr id="5" name="フッター プレースホルダー 4">
            <a:extLst>
              <a:ext uri="{FF2B5EF4-FFF2-40B4-BE49-F238E27FC236}">
                <a16:creationId xmlns:a16="http://schemas.microsoft.com/office/drawing/2014/main" id="{6CAA8781-991D-42F3-A0E4-64EF8BF6741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4EF2971-8F35-48DF-8621-9F2FE66BBCDC}"/>
              </a:ext>
            </a:extLst>
          </p:cNvPr>
          <p:cNvSpPr>
            <a:spLocks noGrp="1"/>
          </p:cNvSpPr>
          <p:nvPr>
            <p:ph type="sldNum" sz="quarter" idx="12"/>
          </p:nvPr>
        </p:nvSpPr>
        <p:spPr/>
        <p:txBody>
          <a:bodyPr/>
          <a:lstStyle/>
          <a:p>
            <a:fld id="{3222578B-150A-4CC0-9100-3CB79DB08D4F}" type="slidenum">
              <a:rPr lang="ja-JP" altLang="en-US" smtClean="0"/>
              <a:pPr/>
              <a:t>‹#›</a:t>
            </a:fld>
            <a:endParaRPr lang="ja-JP" altLang="en-US"/>
          </a:p>
        </p:txBody>
      </p:sp>
    </p:spTree>
    <p:extLst>
      <p:ext uri="{BB962C8B-B14F-4D97-AF65-F5344CB8AC3E}">
        <p14:creationId xmlns:p14="http://schemas.microsoft.com/office/powerpoint/2010/main" val="3945962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1EADF-6C44-46A0-AFA5-2ADC9236FF0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CCB0822-7119-401B-A0BD-3CA679C3D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15C84E9-B8C1-47A9-A9E0-C9BF531A3999}"/>
              </a:ext>
            </a:extLst>
          </p:cNvPr>
          <p:cNvSpPr>
            <a:spLocks noGrp="1"/>
          </p:cNvSpPr>
          <p:nvPr>
            <p:ph type="dt" sz="half" idx="10"/>
          </p:nvPr>
        </p:nvSpPr>
        <p:spPr/>
        <p:txBody>
          <a:bodyPr/>
          <a:lstStyle/>
          <a:p>
            <a:fld id="{C5B495B2-2B9E-40A2-B3A1-132C1EDD2605}" type="datetime1">
              <a:rPr kumimoji="1" lang="ja-JP" altLang="en-US" smtClean="0"/>
              <a:t>2024/5/9</a:t>
            </a:fld>
            <a:endParaRPr kumimoji="1" lang="ja-JP" altLang="en-US"/>
          </a:p>
        </p:txBody>
      </p:sp>
      <p:sp>
        <p:nvSpPr>
          <p:cNvPr id="5" name="フッター プレースホルダー 4">
            <a:extLst>
              <a:ext uri="{FF2B5EF4-FFF2-40B4-BE49-F238E27FC236}">
                <a16:creationId xmlns:a16="http://schemas.microsoft.com/office/drawing/2014/main" id="{104C680C-B25A-403B-94B6-180BF0922AE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A7B360-6E1D-4308-9877-BCC20CA97F66}"/>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Tree>
    <p:extLst>
      <p:ext uri="{BB962C8B-B14F-4D97-AF65-F5344CB8AC3E}">
        <p14:creationId xmlns:p14="http://schemas.microsoft.com/office/powerpoint/2010/main" val="861990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CD279-88C6-4D91-85F9-166F0D6F58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FCF439-AE44-4AF8-9611-9D2C4BAC3E5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4ACCCB2-FC92-4F0E-AC42-B72CA80048A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DCD5953-36ED-49D3-9932-8FFDEE5940D9}"/>
              </a:ext>
            </a:extLst>
          </p:cNvPr>
          <p:cNvSpPr>
            <a:spLocks noGrp="1"/>
          </p:cNvSpPr>
          <p:nvPr>
            <p:ph type="dt" sz="half" idx="10"/>
          </p:nvPr>
        </p:nvSpPr>
        <p:spPr/>
        <p:txBody>
          <a:bodyPr/>
          <a:lstStyle/>
          <a:p>
            <a:fld id="{DCA56B62-FF37-40D1-A896-435123812469}" type="datetime1">
              <a:rPr kumimoji="1" lang="ja-JP" altLang="en-US" smtClean="0"/>
              <a:t>2024/5/9</a:t>
            </a:fld>
            <a:endParaRPr kumimoji="1" lang="ja-JP" altLang="en-US"/>
          </a:p>
        </p:txBody>
      </p:sp>
      <p:sp>
        <p:nvSpPr>
          <p:cNvPr id="6" name="フッター プレースホルダー 5">
            <a:extLst>
              <a:ext uri="{FF2B5EF4-FFF2-40B4-BE49-F238E27FC236}">
                <a16:creationId xmlns:a16="http://schemas.microsoft.com/office/drawing/2014/main" id="{194A06C5-620E-4704-91CD-CD3207E4473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D9A6B43-3E47-4E51-B11E-10CD8F71EC04}"/>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Tree>
    <p:extLst>
      <p:ext uri="{BB962C8B-B14F-4D97-AF65-F5344CB8AC3E}">
        <p14:creationId xmlns:p14="http://schemas.microsoft.com/office/powerpoint/2010/main" val="829355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4E6649-AD73-4884-A10C-5C02DA46D76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C6A0E6E-569D-4008-8A3C-B562BF3EDF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F021F53-5147-4A3B-8D97-E0D11955E6E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72B51D-DEB3-4BBD-A5EF-9CAC2BE84C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3C724FC-F882-4B0F-AE7F-2A8DFD62160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52983DE-C945-4F5D-B84C-342EE4D29110}"/>
              </a:ext>
            </a:extLst>
          </p:cNvPr>
          <p:cNvSpPr>
            <a:spLocks noGrp="1"/>
          </p:cNvSpPr>
          <p:nvPr>
            <p:ph type="dt" sz="half" idx="10"/>
          </p:nvPr>
        </p:nvSpPr>
        <p:spPr/>
        <p:txBody>
          <a:bodyPr/>
          <a:lstStyle/>
          <a:p>
            <a:fld id="{FDB1FE8E-4103-4676-BB0E-2171EEAA5DED}" type="datetime1">
              <a:rPr kumimoji="1" lang="ja-JP" altLang="en-US" smtClean="0"/>
              <a:t>2024/5/9</a:t>
            </a:fld>
            <a:endParaRPr kumimoji="1" lang="ja-JP" altLang="en-US"/>
          </a:p>
        </p:txBody>
      </p:sp>
      <p:sp>
        <p:nvSpPr>
          <p:cNvPr id="8" name="フッター プレースホルダー 7">
            <a:extLst>
              <a:ext uri="{FF2B5EF4-FFF2-40B4-BE49-F238E27FC236}">
                <a16:creationId xmlns:a16="http://schemas.microsoft.com/office/drawing/2014/main" id="{FCB7D892-1830-472B-893E-2DF4F8FD116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468B246-716E-4EB4-823F-3EAF68F059F6}"/>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Tree>
    <p:extLst>
      <p:ext uri="{BB962C8B-B14F-4D97-AF65-F5344CB8AC3E}">
        <p14:creationId xmlns:p14="http://schemas.microsoft.com/office/powerpoint/2010/main" val="2186904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119C1-763D-4DC9-901E-3B722AE5FA8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152A2D9-9397-490C-BB6E-4FEF3041695E}"/>
              </a:ext>
            </a:extLst>
          </p:cNvPr>
          <p:cNvSpPr>
            <a:spLocks noGrp="1"/>
          </p:cNvSpPr>
          <p:nvPr>
            <p:ph type="dt" sz="half" idx="10"/>
          </p:nvPr>
        </p:nvSpPr>
        <p:spPr/>
        <p:txBody>
          <a:bodyPr/>
          <a:lstStyle/>
          <a:p>
            <a:fld id="{D077757C-77F7-42B5-A984-26D99E3F8111}" type="datetime1">
              <a:rPr kumimoji="1" lang="ja-JP" altLang="en-US" smtClean="0"/>
              <a:t>2024/5/9</a:t>
            </a:fld>
            <a:endParaRPr kumimoji="1" lang="ja-JP" altLang="en-US"/>
          </a:p>
        </p:txBody>
      </p:sp>
      <p:sp>
        <p:nvSpPr>
          <p:cNvPr id="4" name="フッター プレースホルダー 3">
            <a:extLst>
              <a:ext uri="{FF2B5EF4-FFF2-40B4-BE49-F238E27FC236}">
                <a16:creationId xmlns:a16="http://schemas.microsoft.com/office/drawing/2014/main" id="{3C49F688-DE65-4CA2-B0CC-627FA27E548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8123DE7-8777-4C75-BE02-C931CA619A77}"/>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Tree>
    <p:extLst>
      <p:ext uri="{BB962C8B-B14F-4D97-AF65-F5344CB8AC3E}">
        <p14:creationId xmlns:p14="http://schemas.microsoft.com/office/powerpoint/2010/main" val="3944600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1FA8DDD-B815-4973-BE73-3864235C9CA8}"/>
              </a:ext>
            </a:extLst>
          </p:cNvPr>
          <p:cNvSpPr>
            <a:spLocks noGrp="1"/>
          </p:cNvSpPr>
          <p:nvPr>
            <p:ph type="dt" sz="half" idx="10"/>
          </p:nvPr>
        </p:nvSpPr>
        <p:spPr/>
        <p:txBody>
          <a:bodyPr/>
          <a:lstStyle/>
          <a:p>
            <a:fld id="{B1ACED9C-D945-43CF-ABFA-18616CBE34E1}" type="datetime1">
              <a:rPr kumimoji="1" lang="ja-JP" altLang="en-US" smtClean="0"/>
              <a:t>2024/5/9</a:t>
            </a:fld>
            <a:endParaRPr kumimoji="1" lang="ja-JP" altLang="en-US"/>
          </a:p>
        </p:txBody>
      </p:sp>
      <p:sp>
        <p:nvSpPr>
          <p:cNvPr id="3" name="フッター プレースホルダー 2">
            <a:extLst>
              <a:ext uri="{FF2B5EF4-FFF2-40B4-BE49-F238E27FC236}">
                <a16:creationId xmlns:a16="http://schemas.microsoft.com/office/drawing/2014/main" id="{A776612C-1947-4962-8BBC-D1A24E92D41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95A66F9-D857-4C79-9DB4-A8D31EDDE84E}"/>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Tree>
    <p:extLst>
      <p:ext uri="{BB962C8B-B14F-4D97-AF65-F5344CB8AC3E}">
        <p14:creationId xmlns:p14="http://schemas.microsoft.com/office/powerpoint/2010/main" val="115276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FC0F8C-A85F-463A-A834-FAFDC5EF443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EEE70A-F6F6-4084-94CD-932D55DD54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A2EECB0-DF54-4E11-B1EF-D11C6932F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244AADE-4795-4DEA-8983-F17282BA40BF}"/>
              </a:ext>
            </a:extLst>
          </p:cNvPr>
          <p:cNvSpPr>
            <a:spLocks noGrp="1"/>
          </p:cNvSpPr>
          <p:nvPr>
            <p:ph type="dt" sz="half" idx="10"/>
          </p:nvPr>
        </p:nvSpPr>
        <p:spPr/>
        <p:txBody>
          <a:bodyPr/>
          <a:lstStyle/>
          <a:p>
            <a:fld id="{3E665C07-2282-445D-9638-EA193C8747E9}" type="datetime1">
              <a:rPr kumimoji="1" lang="ja-JP" altLang="en-US" smtClean="0"/>
              <a:t>2024/5/9</a:t>
            </a:fld>
            <a:endParaRPr kumimoji="1" lang="ja-JP" altLang="en-US"/>
          </a:p>
        </p:txBody>
      </p:sp>
      <p:sp>
        <p:nvSpPr>
          <p:cNvPr id="6" name="フッター プレースホルダー 5">
            <a:extLst>
              <a:ext uri="{FF2B5EF4-FFF2-40B4-BE49-F238E27FC236}">
                <a16:creationId xmlns:a16="http://schemas.microsoft.com/office/drawing/2014/main" id="{991A563E-95E5-4B1C-98F1-9F87E4832E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C0670F-594D-48FA-9134-66372789BA7D}"/>
              </a:ext>
            </a:extLst>
          </p:cNvPr>
          <p:cNvSpPr>
            <a:spLocks noGrp="1"/>
          </p:cNvSpPr>
          <p:nvPr>
            <p:ph type="sldNum" sz="quarter" idx="12"/>
          </p:nvPr>
        </p:nvSpPr>
        <p:spPr/>
        <p:txBody>
          <a:bodyPr/>
          <a:lstStyle/>
          <a:p>
            <a:fld id="{3222578B-150A-4CC0-9100-3CB79DB08D4F}" type="slidenum">
              <a:rPr kumimoji="1" lang="ja-JP" altLang="en-US" smtClean="0"/>
              <a:t>‹#›</a:t>
            </a:fld>
            <a:endParaRPr kumimoji="1" lang="ja-JP" altLang="en-US"/>
          </a:p>
        </p:txBody>
      </p:sp>
    </p:spTree>
    <p:extLst>
      <p:ext uri="{BB962C8B-B14F-4D97-AF65-F5344CB8AC3E}">
        <p14:creationId xmlns:p14="http://schemas.microsoft.com/office/powerpoint/2010/main" val="3037801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70A322B-3C6E-4234-8F1D-1589EC8C10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386C64-7320-43AB-AC1F-F4EFE484CD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C9481C07-01F6-4A9E-8312-A05D89E2A837}"/>
              </a:ext>
            </a:extLst>
          </p:cNvPr>
          <p:cNvSpPr>
            <a:spLocks noGrp="1"/>
          </p:cNvSpPr>
          <p:nvPr>
            <p:ph type="dt" sz="half" idx="2"/>
          </p:nvPr>
        </p:nvSpPr>
        <p:spPr>
          <a:xfrm>
            <a:off x="9272658" y="6356350"/>
            <a:ext cx="137849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F2BF7-81B2-4B06-B559-5B3B0D963995}" type="datetime1">
              <a:rPr kumimoji="1" lang="ja-JP" altLang="en-US" smtClean="0"/>
              <a:t>2024/5/9</a:t>
            </a:fld>
            <a:endParaRPr kumimoji="1" lang="ja-JP" altLang="en-US"/>
          </a:p>
        </p:txBody>
      </p:sp>
      <p:sp>
        <p:nvSpPr>
          <p:cNvPr id="5" name="フッター プレースホルダー 4">
            <a:extLst>
              <a:ext uri="{FF2B5EF4-FFF2-40B4-BE49-F238E27FC236}">
                <a16:creationId xmlns:a16="http://schemas.microsoft.com/office/drawing/2014/main" id="{9557B028-C5F4-46F9-9B27-87DD879CB207}"/>
              </a:ext>
            </a:extLst>
          </p:cNvPr>
          <p:cNvSpPr>
            <a:spLocks noGrp="1"/>
          </p:cNvSpPr>
          <p:nvPr>
            <p:ph type="ftr" sz="quarter" idx="3"/>
          </p:nvPr>
        </p:nvSpPr>
        <p:spPr>
          <a:xfrm>
            <a:off x="3095482" y="6356350"/>
            <a:ext cx="60010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39137C1-E808-4FA6-A456-5FF95A550962}"/>
              </a:ext>
            </a:extLst>
          </p:cNvPr>
          <p:cNvSpPr>
            <a:spLocks noGrp="1"/>
          </p:cNvSpPr>
          <p:nvPr>
            <p:ph type="sldNum" sz="quarter" idx="4"/>
          </p:nvPr>
        </p:nvSpPr>
        <p:spPr>
          <a:xfrm>
            <a:off x="10651152" y="6356350"/>
            <a:ext cx="7026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2578B-150A-4CC0-9100-3CB79DB08D4F}"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E67D6A0-AF2E-41AB-BFC0-B2EC9860BD79}"/>
              </a:ext>
            </a:extLst>
          </p:cNvPr>
          <p:cNvSpPr/>
          <p:nvPr/>
        </p:nvSpPr>
        <p:spPr>
          <a:xfrm>
            <a:off x="11716512" y="0"/>
            <a:ext cx="475488" cy="6858000"/>
          </a:xfrm>
          <a:prstGeom prst="rect">
            <a:avLst/>
          </a:prstGeom>
          <a:solidFill>
            <a:srgbClr val="002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pic>
        <p:nvPicPr>
          <p:cNvPr id="8" name="グラフィックス 7">
            <a:extLst>
              <a:ext uri="{FF2B5EF4-FFF2-40B4-BE49-F238E27FC236}">
                <a16:creationId xmlns:a16="http://schemas.microsoft.com/office/drawing/2014/main" id="{00818F8D-FBAE-49E4-8501-46A8BE5A44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841773" y="5327363"/>
            <a:ext cx="222515" cy="849600"/>
          </a:xfrm>
          <a:prstGeom prst="rect">
            <a:avLst/>
          </a:prstGeom>
        </p:spPr>
      </p:pic>
      <p:pic>
        <p:nvPicPr>
          <p:cNvPr id="9" name="グラフィックス 8">
            <a:extLst>
              <a:ext uri="{FF2B5EF4-FFF2-40B4-BE49-F238E27FC236}">
                <a16:creationId xmlns:a16="http://schemas.microsoft.com/office/drawing/2014/main" id="{238388ED-5391-4F41-B64E-D74FF36438F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2193" y="6468345"/>
            <a:ext cx="1756708" cy="130449"/>
          </a:xfrm>
          <a:prstGeom prst="rect">
            <a:avLst/>
          </a:prstGeom>
        </p:spPr>
      </p:pic>
      <p:cxnSp>
        <p:nvCxnSpPr>
          <p:cNvPr id="10" name="直線コネクタ 9">
            <a:extLst>
              <a:ext uri="{FF2B5EF4-FFF2-40B4-BE49-F238E27FC236}">
                <a16:creationId xmlns:a16="http://schemas.microsoft.com/office/drawing/2014/main" id="{280C9811-0338-47B5-8289-9188EDC2593B}"/>
              </a:ext>
            </a:extLst>
          </p:cNvPr>
          <p:cNvCxnSpPr>
            <a:cxnSpLocks/>
          </p:cNvCxnSpPr>
          <p:nvPr/>
        </p:nvCxnSpPr>
        <p:spPr>
          <a:xfrm>
            <a:off x="12192000" y="0"/>
            <a:ext cx="0" cy="6858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B44A486-E039-4A68-AA28-39D286A01724}"/>
              </a:ext>
            </a:extLst>
          </p:cNvPr>
          <p:cNvCxnSpPr>
            <a:cxnSpLocks/>
          </p:cNvCxnSpPr>
          <p:nvPr/>
        </p:nvCxnSpPr>
        <p:spPr>
          <a:xfrm>
            <a:off x="0" y="0"/>
            <a:ext cx="0" cy="6858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153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kumimoji="1" sz="4000" b="1" kern="1200">
          <a:solidFill>
            <a:srgbClr val="00205B"/>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jpg"/><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4.png"/><Relationship Id="rId2" Type="http://schemas.openxmlformats.org/officeDocument/2006/relationships/customXml" Target="../ink/ink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11.png"/><Relationship Id="rId4" Type="http://schemas.openxmlformats.org/officeDocument/2006/relationships/customXml" Target="../ink/ink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6.jpg"/><Relationship Id="rId5" Type="http://schemas.openxmlformats.org/officeDocument/2006/relationships/image" Target="../media/image45.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hyperlink" Target="https://www.interaction-design.org/literature/article/design-iteration-brings-powerful-results-so-do-it-again-designer" TargetMode="External"/><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6825D6-367D-A9BD-541E-99B96FD6F7C6}"/>
              </a:ext>
            </a:extLst>
          </p:cNvPr>
          <p:cNvSpPr>
            <a:spLocks noGrp="1"/>
          </p:cNvSpPr>
          <p:nvPr>
            <p:ph type="ctrTitle"/>
          </p:nvPr>
        </p:nvSpPr>
        <p:spPr>
          <a:xfrm>
            <a:off x="756920" y="308450"/>
            <a:ext cx="11694160" cy="2387600"/>
          </a:xfrm>
        </p:spPr>
        <p:txBody>
          <a:bodyPr>
            <a:noAutofit/>
          </a:bodyPr>
          <a:lstStyle/>
          <a:p>
            <a:r>
              <a:rPr lang="ja-JP" altLang="en-US" sz="4400" dirty="0">
                <a:effectLst/>
                <a:latin typeface="+mn-lt"/>
              </a:rPr>
              <a:t>アバターロボットを使用し</a:t>
            </a:r>
            <a:br>
              <a:rPr lang="en-US" altLang="ja-JP" sz="4400" dirty="0">
                <a:effectLst/>
                <a:latin typeface="+mn-lt"/>
              </a:rPr>
            </a:br>
            <a:r>
              <a:rPr lang="ja-JP" altLang="en-US" sz="4400" dirty="0">
                <a:effectLst/>
                <a:latin typeface="+mn-lt"/>
              </a:rPr>
              <a:t>遠隔交流を支援するインターフェース開発</a:t>
            </a:r>
            <a:endParaRPr kumimoji="1" lang="ja-JP" altLang="en-US" sz="13800" dirty="0">
              <a:latin typeface="+mn-lt"/>
              <a:ea typeface="游ゴシック Light"/>
            </a:endParaRPr>
          </a:p>
        </p:txBody>
      </p:sp>
      <p:sp>
        <p:nvSpPr>
          <p:cNvPr id="3" name="字幕 2">
            <a:extLst>
              <a:ext uri="{FF2B5EF4-FFF2-40B4-BE49-F238E27FC236}">
                <a16:creationId xmlns:a16="http://schemas.microsoft.com/office/drawing/2014/main" id="{FC4920C1-16D6-FCEF-7B70-986CAD5467F7}"/>
              </a:ext>
            </a:extLst>
          </p:cNvPr>
          <p:cNvSpPr>
            <a:spLocks noGrp="1"/>
          </p:cNvSpPr>
          <p:nvPr>
            <p:ph type="subTitle" idx="1"/>
          </p:nvPr>
        </p:nvSpPr>
        <p:spPr>
          <a:xfrm>
            <a:off x="1544320" y="3147377"/>
            <a:ext cx="10398760" cy="2484120"/>
          </a:xfrm>
        </p:spPr>
        <p:txBody>
          <a:bodyPr>
            <a:normAutofit/>
          </a:bodyPr>
          <a:lstStyle/>
          <a:p>
            <a:endParaRPr kumimoji="1" lang="en-US" altLang="ja-JP" dirty="0"/>
          </a:p>
          <a:p>
            <a:r>
              <a:rPr lang="ja-JP" altLang="en-US" sz="2400" dirty="0"/>
              <a:t>京都大学工学部情報学科　計算機科学コース　神田研究室</a:t>
            </a:r>
            <a:endParaRPr lang="en-US" altLang="ja-JP" sz="2400" dirty="0"/>
          </a:p>
          <a:p>
            <a:r>
              <a:rPr kumimoji="1" lang="ja-JP" altLang="en-US" dirty="0"/>
              <a:t>　　　　　　　　　　　　　　　</a:t>
            </a:r>
            <a:r>
              <a:rPr kumimoji="1" lang="en-US" altLang="ja-JP" dirty="0"/>
              <a:t>B4   </a:t>
            </a:r>
            <a:r>
              <a:rPr kumimoji="1" lang="ja-JP" altLang="en-US" dirty="0"/>
              <a:t>武田　晃知</a:t>
            </a:r>
          </a:p>
        </p:txBody>
      </p:sp>
      <p:sp>
        <p:nvSpPr>
          <p:cNvPr id="4" name="スライド番号プレースホルダー 3">
            <a:extLst>
              <a:ext uri="{FF2B5EF4-FFF2-40B4-BE49-F238E27FC236}">
                <a16:creationId xmlns:a16="http://schemas.microsoft.com/office/drawing/2014/main" id="{DEC4741A-7FDD-D182-F789-F65167E3C521}"/>
              </a:ext>
            </a:extLst>
          </p:cNvPr>
          <p:cNvSpPr>
            <a:spLocks noGrp="1"/>
          </p:cNvSpPr>
          <p:nvPr>
            <p:ph type="sldNum" sz="quarter" idx="12"/>
          </p:nvPr>
        </p:nvSpPr>
        <p:spPr/>
        <p:txBody>
          <a:bodyPr/>
          <a:lstStyle/>
          <a:p>
            <a:fld id="{3222578B-150A-4CC0-9100-3CB79DB08D4F}" type="slidenum">
              <a:rPr kumimoji="1" lang="ja-JP" altLang="en-US" smtClean="0"/>
              <a:t>1</a:t>
            </a:fld>
            <a:endParaRPr kumimoji="1" lang="ja-JP" altLang="en-US"/>
          </a:p>
        </p:txBody>
      </p:sp>
      <p:pic>
        <p:nvPicPr>
          <p:cNvPr id="1026" name="Picture 2">
            <a:extLst>
              <a:ext uri="{FF2B5EF4-FFF2-40B4-BE49-F238E27FC236}">
                <a16:creationId xmlns:a16="http://schemas.microsoft.com/office/drawing/2014/main" id="{05A64787-279C-1BED-21F8-22236CC61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849" y="5364322"/>
            <a:ext cx="1857328" cy="718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8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02AB44-EE13-9FCA-F959-B6997B45BAA8}"/>
              </a:ext>
            </a:extLst>
          </p:cNvPr>
          <p:cNvSpPr>
            <a:spLocks noGrp="1"/>
          </p:cNvSpPr>
          <p:nvPr>
            <p:ph type="title"/>
          </p:nvPr>
        </p:nvSpPr>
        <p:spPr/>
        <p:txBody>
          <a:bodyPr>
            <a:normAutofit/>
          </a:bodyPr>
          <a:lstStyle/>
          <a:p>
            <a:r>
              <a:rPr lang="ja-JP" altLang="en-US" sz="5400" dirty="0"/>
              <a:t>評価１</a:t>
            </a:r>
            <a:endParaRPr kumimoji="1" lang="ja-JP" altLang="en-US" sz="5400" dirty="0"/>
          </a:p>
        </p:txBody>
      </p:sp>
      <p:sp>
        <p:nvSpPr>
          <p:cNvPr id="4" name="スライド番号プレースホルダー 3">
            <a:extLst>
              <a:ext uri="{FF2B5EF4-FFF2-40B4-BE49-F238E27FC236}">
                <a16:creationId xmlns:a16="http://schemas.microsoft.com/office/drawing/2014/main" id="{A440E27B-DE37-BCF7-E342-D16C8E66B75A}"/>
              </a:ext>
            </a:extLst>
          </p:cNvPr>
          <p:cNvSpPr>
            <a:spLocks noGrp="1"/>
          </p:cNvSpPr>
          <p:nvPr>
            <p:ph type="sldNum" sz="quarter" idx="12"/>
          </p:nvPr>
        </p:nvSpPr>
        <p:spPr/>
        <p:txBody>
          <a:bodyPr>
            <a:normAutofit/>
          </a:bodyPr>
          <a:lstStyle/>
          <a:p>
            <a:pPr>
              <a:lnSpc>
                <a:spcPct val="90000"/>
              </a:lnSpc>
              <a:spcAft>
                <a:spcPts val="600"/>
              </a:spcAft>
            </a:pPr>
            <a:fld id="{3222578B-150A-4CC0-9100-3CB79DB08D4F}" type="slidenum">
              <a:rPr lang="ja-JP" altLang="en-US" sz="1800" smtClean="0"/>
              <a:pPr>
                <a:lnSpc>
                  <a:spcPct val="90000"/>
                </a:lnSpc>
                <a:spcAft>
                  <a:spcPts val="600"/>
                </a:spcAft>
              </a:pPr>
              <a:t>10</a:t>
            </a:fld>
            <a:endParaRPr lang="ja-JP" altLang="en-US" sz="1800" dirty="0"/>
          </a:p>
        </p:txBody>
      </p:sp>
      <p:sp>
        <p:nvSpPr>
          <p:cNvPr id="6" name="テキスト ボックス 5">
            <a:extLst>
              <a:ext uri="{FF2B5EF4-FFF2-40B4-BE49-F238E27FC236}">
                <a16:creationId xmlns:a16="http://schemas.microsoft.com/office/drawing/2014/main" id="{29EA7EEE-B3FD-2C3B-4F9D-EC28C5E9D239}"/>
              </a:ext>
            </a:extLst>
          </p:cNvPr>
          <p:cNvSpPr txBox="1"/>
          <p:nvPr/>
        </p:nvSpPr>
        <p:spPr>
          <a:xfrm>
            <a:off x="448250" y="2190274"/>
            <a:ext cx="10905550" cy="3200876"/>
          </a:xfrm>
          <a:prstGeom prst="rect">
            <a:avLst/>
          </a:prstGeom>
          <a:noFill/>
        </p:spPr>
        <p:txBody>
          <a:bodyPr wrap="none" rtlCol="0">
            <a:spAutoFit/>
          </a:bodyPr>
          <a:lstStyle/>
          <a:p>
            <a:r>
              <a:rPr lang="ja-JP" altLang="en-US" sz="4400" dirty="0">
                <a:solidFill>
                  <a:srgbClr val="00B0F0"/>
                </a:solidFill>
              </a:rPr>
              <a:t>〇</a:t>
            </a:r>
            <a:r>
              <a:rPr lang="ja-JP" altLang="en-US" sz="4400" dirty="0"/>
              <a:t>パートナー</a:t>
            </a:r>
            <a:r>
              <a:rPr kumimoji="1" lang="ja-JP" altLang="en-US" sz="4400" dirty="0"/>
              <a:t>の場所はわかる</a:t>
            </a:r>
            <a:endParaRPr kumimoji="1" lang="en-US" altLang="ja-JP" sz="4400" dirty="0"/>
          </a:p>
          <a:p>
            <a:r>
              <a:rPr kumimoji="1" lang="en-US" altLang="ja-JP" sz="4400" dirty="0">
                <a:solidFill>
                  <a:srgbClr val="FF0000"/>
                </a:solidFill>
              </a:rPr>
              <a:t>×</a:t>
            </a:r>
            <a:r>
              <a:rPr kumimoji="1" lang="ja-JP" altLang="en-US" sz="4400" dirty="0"/>
              <a:t>パートナーの存在についての不安感残る</a:t>
            </a:r>
            <a:endParaRPr kumimoji="1" lang="en-US" altLang="ja-JP" sz="4400" dirty="0"/>
          </a:p>
          <a:p>
            <a:r>
              <a:rPr lang="ja-JP" altLang="en-US" sz="4800" dirty="0"/>
              <a:t>　</a:t>
            </a:r>
            <a:r>
              <a:rPr lang="ja-JP" altLang="en-US" sz="2800" dirty="0"/>
              <a:t>→パートナーを視認できないのが問題？</a:t>
            </a:r>
            <a:endParaRPr lang="en-US" altLang="ja-JP" sz="2800" dirty="0"/>
          </a:p>
          <a:p>
            <a:endParaRPr lang="en-US" altLang="ja-JP" dirty="0">
              <a:solidFill>
                <a:srgbClr val="FF0000"/>
              </a:solidFill>
            </a:endParaRPr>
          </a:p>
          <a:p>
            <a:r>
              <a:rPr kumimoji="1" lang="en-US" altLang="ja-JP" sz="4400" dirty="0">
                <a:solidFill>
                  <a:srgbClr val="FF0000"/>
                </a:solidFill>
              </a:rPr>
              <a:t>×</a:t>
            </a:r>
            <a:r>
              <a:rPr kumimoji="1" lang="ja-JP" altLang="en-US" sz="4400" dirty="0"/>
              <a:t>距離感がつかめない</a:t>
            </a:r>
          </a:p>
        </p:txBody>
      </p:sp>
      <p:sp>
        <p:nvSpPr>
          <p:cNvPr id="3" name="テキスト ボックス 2">
            <a:extLst>
              <a:ext uri="{FF2B5EF4-FFF2-40B4-BE49-F238E27FC236}">
                <a16:creationId xmlns:a16="http://schemas.microsoft.com/office/drawing/2014/main" id="{2574B453-7B54-A572-C17A-27AAD2DA8243}"/>
              </a:ext>
            </a:extLst>
          </p:cNvPr>
          <p:cNvSpPr txBox="1"/>
          <p:nvPr/>
        </p:nvSpPr>
        <p:spPr>
          <a:xfrm>
            <a:off x="8669583" y="921117"/>
            <a:ext cx="2262158" cy="646331"/>
          </a:xfrm>
          <a:prstGeom prst="rect">
            <a:avLst/>
          </a:prstGeom>
          <a:noFill/>
          <a:ln>
            <a:solidFill>
              <a:schemeClr val="tx1"/>
            </a:solidFill>
          </a:ln>
        </p:spPr>
        <p:txBody>
          <a:bodyPr wrap="none" rtlCol="0">
            <a:spAutoFit/>
          </a:bodyPr>
          <a:lstStyle/>
          <a:p>
            <a:r>
              <a:rPr lang="ja-JP" altLang="en-US" u="sng" dirty="0"/>
              <a:t>問題点１</a:t>
            </a:r>
            <a:endParaRPr lang="en-US" altLang="ja-JP" u="sng" dirty="0"/>
          </a:p>
          <a:p>
            <a:r>
              <a:rPr kumimoji="1" lang="ja-JP" altLang="en-US" dirty="0"/>
              <a:t>場所・存在の不安感</a:t>
            </a:r>
          </a:p>
        </p:txBody>
      </p:sp>
      <p:pic>
        <p:nvPicPr>
          <p:cNvPr id="8" name="図 7" descr="屋内, 人, 若い, 男 が含まれている画像&#10;&#10;自動的に生成された説明">
            <a:extLst>
              <a:ext uri="{FF2B5EF4-FFF2-40B4-BE49-F238E27FC236}">
                <a16:creationId xmlns:a16="http://schemas.microsoft.com/office/drawing/2014/main" id="{6A54CC29-5CCB-81FF-2991-3A191968F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428" y="3942511"/>
            <a:ext cx="3632947" cy="2058670"/>
          </a:xfrm>
          <a:prstGeom prst="rect">
            <a:avLst/>
          </a:prstGeom>
        </p:spPr>
      </p:pic>
      <p:sp>
        <p:nvSpPr>
          <p:cNvPr id="10" name="テキスト ボックス 9">
            <a:extLst>
              <a:ext uri="{FF2B5EF4-FFF2-40B4-BE49-F238E27FC236}">
                <a16:creationId xmlns:a16="http://schemas.microsoft.com/office/drawing/2014/main" id="{F0A8AEFA-F247-D98B-7E74-D046DF296250}"/>
              </a:ext>
            </a:extLst>
          </p:cNvPr>
          <p:cNvSpPr txBox="1"/>
          <p:nvPr/>
        </p:nvSpPr>
        <p:spPr>
          <a:xfrm>
            <a:off x="8794940" y="6123543"/>
            <a:ext cx="1569660" cy="369332"/>
          </a:xfrm>
          <a:prstGeom prst="rect">
            <a:avLst/>
          </a:prstGeom>
          <a:noFill/>
        </p:spPr>
        <p:txBody>
          <a:bodyPr wrap="none" rtlCol="0">
            <a:spAutoFit/>
          </a:bodyPr>
          <a:lstStyle/>
          <a:p>
            <a:r>
              <a:rPr lang="ja-JP" altLang="en-US" dirty="0"/>
              <a:t>評価時の様子</a:t>
            </a:r>
            <a:endParaRPr kumimoji="1" lang="ja-JP" altLang="en-US" dirty="0"/>
          </a:p>
        </p:txBody>
      </p:sp>
    </p:spTree>
    <p:extLst>
      <p:ext uri="{BB962C8B-B14F-4D97-AF65-F5344CB8AC3E}">
        <p14:creationId xmlns:p14="http://schemas.microsoft.com/office/powerpoint/2010/main" val="4285866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02AB44-EE13-9FCA-F959-B6997B45BAA8}"/>
              </a:ext>
            </a:extLst>
          </p:cNvPr>
          <p:cNvSpPr>
            <a:spLocks noGrp="1"/>
          </p:cNvSpPr>
          <p:nvPr>
            <p:ph type="title"/>
          </p:nvPr>
        </p:nvSpPr>
        <p:spPr/>
        <p:txBody>
          <a:bodyPr>
            <a:normAutofit/>
          </a:bodyPr>
          <a:lstStyle/>
          <a:p>
            <a:r>
              <a:rPr lang="ja-JP" altLang="en-US" sz="5400" dirty="0"/>
              <a:t>プロトタイプ２</a:t>
            </a:r>
            <a:endParaRPr kumimoji="1" lang="ja-JP" altLang="en-US" sz="5400" dirty="0"/>
          </a:p>
        </p:txBody>
      </p:sp>
      <p:sp>
        <p:nvSpPr>
          <p:cNvPr id="4" name="スライド番号プレースホルダー 3">
            <a:extLst>
              <a:ext uri="{FF2B5EF4-FFF2-40B4-BE49-F238E27FC236}">
                <a16:creationId xmlns:a16="http://schemas.microsoft.com/office/drawing/2014/main" id="{A440E27B-DE37-BCF7-E342-D16C8E66B75A}"/>
              </a:ext>
            </a:extLst>
          </p:cNvPr>
          <p:cNvSpPr>
            <a:spLocks noGrp="1"/>
          </p:cNvSpPr>
          <p:nvPr>
            <p:ph type="sldNum" sz="quarter" idx="12"/>
          </p:nvPr>
        </p:nvSpPr>
        <p:spPr/>
        <p:txBody>
          <a:bodyPr>
            <a:normAutofit/>
          </a:bodyPr>
          <a:lstStyle/>
          <a:p>
            <a:pPr>
              <a:lnSpc>
                <a:spcPct val="90000"/>
              </a:lnSpc>
              <a:spcAft>
                <a:spcPts val="600"/>
              </a:spcAft>
            </a:pPr>
            <a:fld id="{3222578B-150A-4CC0-9100-3CB79DB08D4F}" type="slidenum">
              <a:rPr lang="ja-JP" altLang="en-US" sz="1800" smtClean="0"/>
              <a:pPr>
                <a:lnSpc>
                  <a:spcPct val="90000"/>
                </a:lnSpc>
                <a:spcAft>
                  <a:spcPts val="600"/>
                </a:spcAft>
              </a:pPr>
              <a:t>11</a:t>
            </a:fld>
            <a:endParaRPr lang="ja-JP" altLang="en-US" sz="1800"/>
          </a:p>
        </p:txBody>
      </p:sp>
      <p:pic>
        <p:nvPicPr>
          <p:cNvPr id="7" name="図 6" descr="テーブル, 屋内, 写真, 男 が含まれている画像&#10;&#10;自動的に生成された説明">
            <a:extLst>
              <a:ext uri="{FF2B5EF4-FFF2-40B4-BE49-F238E27FC236}">
                <a16:creationId xmlns:a16="http://schemas.microsoft.com/office/drawing/2014/main" id="{7AE21513-606A-3126-CC63-490611E35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307" y="1615451"/>
            <a:ext cx="6192338" cy="3891258"/>
          </a:xfrm>
          <a:prstGeom prst="rect">
            <a:avLst/>
          </a:prstGeom>
        </p:spPr>
      </p:pic>
      <p:sp>
        <p:nvSpPr>
          <p:cNvPr id="8" name="テキスト ボックス 7">
            <a:extLst>
              <a:ext uri="{FF2B5EF4-FFF2-40B4-BE49-F238E27FC236}">
                <a16:creationId xmlns:a16="http://schemas.microsoft.com/office/drawing/2014/main" id="{92DCC442-2E26-88FE-28D7-54B0D181B9CE}"/>
              </a:ext>
            </a:extLst>
          </p:cNvPr>
          <p:cNvSpPr txBox="1"/>
          <p:nvPr/>
        </p:nvSpPr>
        <p:spPr>
          <a:xfrm>
            <a:off x="9487392" y="1615451"/>
            <a:ext cx="1569660" cy="923330"/>
          </a:xfrm>
          <a:prstGeom prst="rect">
            <a:avLst/>
          </a:prstGeom>
          <a:noFill/>
          <a:ln>
            <a:solidFill>
              <a:schemeClr val="tx1"/>
            </a:solidFill>
          </a:ln>
        </p:spPr>
        <p:txBody>
          <a:bodyPr wrap="none" rtlCol="0">
            <a:spAutoFit/>
          </a:bodyPr>
          <a:lstStyle/>
          <a:p>
            <a:r>
              <a:rPr lang="ja-JP" altLang="en-US" u="sng" dirty="0"/>
              <a:t>問題点２</a:t>
            </a:r>
            <a:endParaRPr lang="en-US" altLang="ja-JP" u="sng" dirty="0"/>
          </a:p>
          <a:p>
            <a:r>
              <a:rPr kumimoji="1" lang="ja-JP" altLang="en-US" dirty="0"/>
              <a:t>存在の不安感</a:t>
            </a:r>
            <a:endParaRPr kumimoji="1" lang="en-US" altLang="ja-JP" dirty="0"/>
          </a:p>
          <a:p>
            <a:r>
              <a:rPr lang="ja-JP" altLang="en-US" dirty="0"/>
              <a:t>距離感</a:t>
            </a:r>
            <a:endParaRPr kumimoji="1" lang="ja-JP" altLang="en-US" dirty="0"/>
          </a:p>
        </p:txBody>
      </p:sp>
      <p:sp>
        <p:nvSpPr>
          <p:cNvPr id="10" name="テキスト ボックス 9">
            <a:extLst>
              <a:ext uri="{FF2B5EF4-FFF2-40B4-BE49-F238E27FC236}">
                <a16:creationId xmlns:a16="http://schemas.microsoft.com/office/drawing/2014/main" id="{3FD9ECBB-BEAF-DF91-76AF-B450B48B9C06}"/>
              </a:ext>
            </a:extLst>
          </p:cNvPr>
          <p:cNvSpPr txBox="1"/>
          <p:nvPr/>
        </p:nvSpPr>
        <p:spPr>
          <a:xfrm>
            <a:off x="3309098" y="5538768"/>
            <a:ext cx="5570756" cy="954107"/>
          </a:xfrm>
          <a:prstGeom prst="rect">
            <a:avLst/>
          </a:prstGeom>
          <a:noFill/>
        </p:spPr>
        <p:txBody>
          <a:bodyPr wrap="none" rtlCol="0">
            <a:spAutoFit/>
          </a:bodyPr>
          <a:lstStyle/>
          <a:p>
            <a:r>
              <a:rPr kumimoji="1" lang="ja-JP" altLang="en-US" sz="2800" dirty="0"/>
              <a:t>首の回転　→　周囲の確認</a:t>
            </a:r>
            <a:endParaRPr kumimoji="1" lang="en-US" altLang="ja-JP" sz="2800" dirty="0"/>
          </a:p>
          <a:p>
            <a:r>
              <a:rPr lang="ja-JP" altLang="en-US" sz="2800" dirty="0"/>
              <a:t>サークル　→　距離に応じた警告</a:t>
            </a:r>
            <a:endParaRPr kumimoji="1" lang="ja-JP" altLang="en-US" sz="4000" dirty="0"/>
          </a:p>
        </p:txBody>
      </p:sp>
    </p:spTree>
    <p:extLst>
      <p:ext uri="{BB962C8B-B14F-4D97-AF65-F5344CB8AC3E}">
        <p14:creationId xmlns:p14="http://schemas.microsoft.com/office/powerpoint/2010/main" val="1904917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1DDC09-665E-FCBA-BAA7-27BEAC2D2FEB}"/>
              </a:ext>
            </a:extLst>
          </p:cNvPr>
          <p:cNvSpPr>
            <a:spLocks noGrp="1"/>
          </p:cNvSpPr>
          <p:nvPr>
            <p:ph type="title"/>
          </p:nvPr>
        </p:nvSpPr>
        <p:spPr/>
        <p:txBody>
          <a:bodyPr>
            <a:normAutofit/>
          </a:bodyPr>
          <a:lstStyle/>
          <a:p>
            <a:r>
              <a:rPr lang="ja-JP" altLang="en-US" sz="5400" dirty="0"/>
              <a:t>テスト</a:t>
            </a:r>
            <a:endParaRPr kumimoji="1" lang="ja-JP" altLang="en-US" sz="5400" dirty="0"/>
          </a:p>
        </p:txBody>
      </p:sp>
      <p:pic>
        <p:nvPicPr>
          <p:cNvPr id="20" name="無題の動画 ‐ Clipchampで作成 (7)">
            <a:hlinkClick r:id="" action="ppaction://media"/>
            <a:extLst>
              <a:ext uri="{FF2B5EF4-FFF2-40B4-BE49-F238E27FC236}">
                <a16:creationId xmlns:a16="http://schemas.microsoft.com/office/drawing/2014/main" id="{5DF79D55-8B45-3444-7452-C031D9EB14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6880" y="1535395"/>
            <a:ext cx="7955280" cy="4474845"/>
          </a:xfrm>
          <a:prstGeom prst="rect">
            <a:avLst/>
          </a:prstGeom>
        </p:spPr>
      </p:pic>
      <p:sp>
        <p:nvSpPr>
          <p:cNvPr id="3" name="テキスト ボックス 2">
            <a:extLst>
              <a:ext uri="{FF2B5EF4-FFF2-40B4-BE49-F238E27FC236}">
                <a16:creationId xmlns:a16="http://schemas.microsoft.com/office/drawing/2014/main" id="{C32773F1-270F-045E-8921-C5536F2BBDF3}"/>
              </a:ext>
            </a:extLst>
          </p:cNvPr>
          <p:cNvSpPr txBox="1"/>
          <p:nvPr/>
        </p:nvSpPr>
        <p:spPr>
          <a:xfrm>
            <a:off x="8437158" y="4271596"/>
            <a:ext cx="3205483" cy="1754326"/>
          </a:xfrm>
          <a:prstGeom prst="rect">
            <a:avLst/>
          </a:prstGeom>
          <a:noFill/>
          <a:ln>
            <a:solidFill>
              <a:srgbClr val="002060"/>
            </a:solidFill>
          </a:ln>
        </p:spPr>
        <p:txBody>
          <a:bodyPr wrap="square" rtlCol="0">
            <a:spAutoFit/>
          </a:bodyPr>
          <a:lstStyle/>
          <a:p>
            <a:r>
              <a:rPr lang="ja-JP" altLang="en-US" u="sng" dirty="0"/>
              <a:t>主な機能</a:t>
            </a:r>
            <a:endParaRPr lang="en-US" altLang="ja-JP" u="sng" dirty="0"/>
          </a:p>
          <a:p>
            <a:r>
              <a:rPr kumimoji="1" lang="ja-JP" altLang="en-US" dirty="0"/>
              <a:t>３</a:t>
            </a:r>
            <a:r>
              <a:rPr kumimoji="1" lang="en-US" altLang="ja-JP" dirty="0"/>
              <a:t>D</a:t>
            </a:r>
            <a:r>
              <a:rPr kumimoji="1" lang="ja-JP" altLang="en-US" dirty="0"/>
              <a:t>マップ・カメラ映像</a:t>
            </a:r>
            <a:endParaRPr kumimoji="1" lang="en-US" altLang="ja-JP" dirty="0"/>
          </a:p>
          <a:p>
            <a:r>
              <a:rPr lang="ja-JP" altLang="en-US" dirty="0"/>
              <a:t>人型のマーク</a:t>
            </a:r>
            <a:r>
              <a:rPr lang="en-US" altLang="ja-JP" dirty="0"/>
              <a:t>(</a:t>
            </a:r>
            <a:r>
              <a:rPr lang="ja-JP" altLang="en-US" dirty="0"/>
              <a:t>パ</a:t>
            </a:r>
            <a:r>
              <a:rPr lang="en-US" altLang="ja-JP" dirty="0"/>
              <a:t>:</a:t>
            </a:r>
            <a:r>
              <a:rPr lang="ja-JP" altLang="en-US" dirty="0"/>
              <a:t>黄　他</a:t>
            </a:r>
            <a:r>
              <a:rPr lang="en-US" altLang="ja-JP" dirty="0"/>
              <a:t>:</a:t>
            </a:r>
            <a:r>
              <a:rPr lang="ja-JP" altLang="en-US" dirty="0"/>
              <a:t>黒）</a:t>
            </a:r>
            <a:endParaRPr lang="en-US" altLang="ja-JP" dirty="0"/>
          </a:p>
          <a:p>
            <a:r>
              <a:rPr kumimoji="1" lang="ja-JP" altLang="en-US" dirty="0"/>
              <a:t>首の回転</a:t>
            </a:r>
            <a:endParaRPr kumimoji="1" lang="en-US" altLang="ja-JP" dirty="0"/>
          </a:p>
          <a:p>
            <a:r>
              <a:rPr lang="ja-JP" altLang="en-US" dirty="0"/>
              <a:t>サークル（警告）</a:t>
            </a:r>
            <a:endParaRPr lang="en-US" altLang="ja-JP" dirty="0"/>
          </a:p>
          <a:p>
            <a:r>
              <a:rPr kumimoji="1" lang="ja-JP" altLang="en-US" dirty="0"/>
              <a:t>補助線</a:t>
            </a:r>
            <a:r>
              <a:rPr kumimoji="1" lang="en-US" altLang="ja-JP" dirty="0"/>
              <a:t>(</a:t>
            </a:r>
            <a:r>
              <a:rPr kumimoji="1" lang="ja-JP" altLang="en-US" dirty="0"/>
              <a:t>カメラの範囲表示</a:t>
            </a:r>
            <a:r>
              <a:rPr kumimoji="1" lang="en-US" altLang="ja-JP" dirty="0"/>
              <a:t>)</a:t>
            </a:r>
            <a:endParaRPr kumimoji="1" lang="ja-JP" altLang="en-US" dirty="0"/>
          </a:p>
        </p:txBody>
      </p:sp>
      <p:pic>
        <p:nvPicPr>
          <p:cNvPr id="4" name="図 3" descr="コンピュータ が含まれている画像&#10;&#10;自動的に生成された説明">
            <a:extLst>
              <a:ext uri="{FF2B5EF4-FFF2-40B4-BE49-F238E27FC236}">
                <a16:creationId xmlns:a16="http://schemas.microsoft.com/office/drawing/2014/main" id="{106B6B62-85C7-D062-BB7E-6775BECC31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9014" y="1886037"/>
            <a:ext cx="2561770" cy="1440995"/>
          </a:xfrm>
          <a:prstGeom prst="rect">
            <a:avLst/>
          </a:prstGeom>
        </p:spPr>
      </p:pic>
      <p:sp>
        <p:nvSpPr>
          <p:cNvPr id="5" name="テキスト ボックス 4">
            <a:extLst>
              <a:ext uri="{FF2B5EF4-FFF2-40B4-BE49-F238E27FC236}">
                <a16:creationId xmlns:a16="http://schemas.microsoft.com/office/drawing/2014/main" id="{65E4A58F-D905-685A-C943-8D6CEF019ACD}"/>
              </a:ext>
            </a:extLst>
          </p:cNvPr>
          <p:cNvSpPr txBox="1"/>
          <p:nvPr/>
        </p:nvSpPr>
        <p:spPr>
          <a:xfrm>
            <a:off x="9089217" y="3399204"/>
            <a:ext cx="2043604" cy="400110"/>
          </a:xfrm>
          <a:prstGeom prst="rect">
            <a:avLst/>
          </a:prstGeom>
          <a:noFill/>
        </p:spPr>
        <p:txBody>
          <a:bodyPr wrap="square" rtlCol="0">
            <a:spAutoFit/>
          </a:bodyPr>
          <a:lstStyle/>
          <a:p>
            <a:r>
              <a:rPr kumimoji="1" lang="ja-JP" altLang="en-US" sz="2000" dirty="0"/>
              <a:t>操作者の様子</a:t>
            </a:r>
          </a:p>
        </p:txBody>
      </p:sp>
    </p:spTree>
    <p:extLst>
      <p:ext uri="{BB962C8B-B14F-4D97-AF65-F5344CB8AC3E}">
        <p14:creationId xmlns:p14="http://schemas.microsoft.com/office/powerpoint/2010/main" val="192406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7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2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6C6EB5-F43C-A4E5-064B-950E90D852EE}"/>
              </a:ext>
            </a:extLst>
          </p:cNvPr>
          <p:cNvSpPr>
            <a:spLocks noGrp="1"/>
          </p:cNvSpPr>
          <p:nvPr>
            <p:ph type="title"/>
          </p:nvPr>
        </p:nvSpPr>
        <p:spPr/>
        <p:txBody>
          <a:bodyPr>
            <a:normAutofit/>
          </a:bodyPr>
          <a:lstStyle/>
          <a:p>
            <a:r>
              <a:rPr lang="ja-JP" altLang="en-US" sz="5400" dirty="0"/>
              <a:t>評価２</a:t>
            </a:r>
            <a:endParaRPr kumimoji="1" lang="ja-JP" altLang="en-US" sz="5400" dirty="0"/>
          </a:p>
        </p:txBody>
      </p:sp>
      <p:sp>
        <p:nvSpPr>
          <p:cNvPr id="5" name="スライド番号プレースホルダー 4">
            <a:extLst>
              <a:ext uri="{FF2B5EF4-FFF2-40B4-BE49-F238E27FC236}">
                <a16:creationId xmlns:a16="http://schemas.microsoft.com/office/drawing/2014/main" id="{F59DFC31-057B-7050-428E-3EA2D9C2DB9F}"/>
              </a:ext>
            </a:extLst>
          </p:cNvPr>
          <p:cNvSpPr>
            <a:spLocks noGrp="1"/>
          </p:cNvSpPr>
          <p:nvPr>
            <p:ph type="sldNum" sz="quarter" idx="12"/>
          </p:nvPr>
        </p:nvSpPr>
        <p:spPr/>
        <p:txBody>
          <a:bodyPr/>
          <a:lstStyle/>
          <a:p>
            <a:fld id="{3222578B-150A-4CC0-9100-3CB79DB08D4F}" type="slidenum">
              <a:rPr kumimoji="1" lang="ja-JP" altLang="en-US" smtClean="0"/>
              <a:t>13</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6DDA236B-8E34-A37C-4AB8-F2297A69757A}"/>
                  </a:ext>
                </a:extLst>
              </p14:cNvPr>
              <p14:cNvContentPartPr/>
              <p14:nvPr/>
            </p14:nvContentPartPr>
            <p14:xfrm>
              <a:off x="9306120" y="5546840"/>
              <a:ext cx="360" cy="360"/>
            </p14:xfrm>
          </p:contentPart>
        </mc:Choice>
        <mc:Fallback xmlns="">
          <p:pic>
            <p:nvPicPr>
              <p:cNvPr id="3" name="インク 2">
                <a:extLst>
                  <a:ext uri="{FF2B5EF4-FFF2-40B4-BE49-F238E27FC236}">
                    <a16:creationId xmlns:a16="http://schemas.microsoft.com/office/drawing/2014/main" id="{6DDA236B-8E34-A37C-4AB8-F2297A69757A}"/>
                  </a:ext>
                </a:extLst>
              </p:cNvPr>
              <p:cNvPicPr/>
              <p:nvPr/>
            </p:nvPicPr>
            <p:blipFill>
              <a:blip r:embed="rId4"/>
              <a:stretch>
                <a:fillRect/>
              </a:stretch>
            </p:blipFill>
            <p:spPr>
              <a:xfrm>
                <a:off x="9297120" y="5537840"/>
                <a:ext cx="18000" cy="18000"/>
              </a:xfrm>
              <a:prstGeom prst="rect">
                <a:avLst/>
              </a:prstGeom>
            </p:spPr>
          </p:pic>
        </mc:Fallback>
      </mc:AlternateContent>
      <p:sp>
        <p:nvSpPr>
          <p:cNvPr id="4" name="テキスト ボックス 3">
            <a:extLst>
              <a:ext uri="{FF2B5EF4-FFF2-40B4-BE49-F238E27FC236}">
                <a16:creationId xmlns:a16="http://schemas.microsoft.com/office/drawing/2014/main" id="{6554C5FE-484E-1185-4B22-A2172501E575}"/>
              </a:ext>
            </a:extLst>
          </p:cNvPr>
          <p:cNvSpPr txBox="1"/>
          <p:nvPr/>
        </p:nvSpPr>
        <p:spPr>
          <a:xfrm>
            <a:off x="1198880" y="1829821"/>
            <a:ext cx="9224920" cy="1815882"/>
          </a:xfrm>
          <a:prstGeom prst="rect">
            <a:avLst/>
          </a:prstGeom>
          <a:noFill/>
        </p:spPr>
        <p:txBody>
          <a:bodyPr wrap="square" rtlCol="0">
            <a:spAutoFit/>
          </a:bodyPr>
          <a:lstStyle/>
          <a:p>
            <a:r>
              <a:rPr kumimoji="1" lang="ja-JP" altLang="en-US" sz="4000" b="1" dirty="0">
                <a:solidFill>
                  <a:srgbClr val="00B0F0"/>
                </a:solidFill>
              </a:rPr>
              <a:t>〇</a:t>
            </a:r>
            <a:r>
              <a:rPr kumimoji="1" lang="ja-JP" altLang="en-US" sz="4000" b="1" dirty="0"/>
              <a:t>パートナーの場所や存在に関する</a:t>
            </a:r>
            <a:endParaRPr kumimoji="1" lang="en-US" altLang="ja-JP" sz="4000" b="1" dirty="0"/>
          </a:p>
          <a:p>
            <a:r>
              <a:rPr lang="ja-JP" altLang="en-US" sz="4000" b="1" dirty="0"/>
              <a:t>　</a:t>
            </a:r>
            <a:r>
              <a:rPr kumimoji="1" lang="ja-JP" altLang="en-US" sz="4000" b="1" dirty="0"/>
              <a:t>不安感は軽減</a:t>
            </a:r>
            <a:endParaRPr kumimoji="1" lang="en-US" altLang="ja-JP" sz="4000" b="1" dirty="0"/>
          </a:p>
          <a:p>
            <a:r>
              <a:rPr lang="en-US" altLang="ja-JP" sz="3200" dirty="0"/>
              <a:t>    </a:t>
            </a:r>
            <a:endParaRPr kumimoji="1" lang="ja-JP" altLang="en-US" sz="3200" dirty="0"/>
          </a:p>
        </p:txBody>
      </p:sp>
      <p:sp>
        <p:nvSpPr>
          <p:cNvPr id="6" name="テキスト ボックス 5">
            <a:extLst>
              <a:ext uri="{FF2B5EF4-FFF2-40B4-BE49-F238E27FC236}">
                <a16:creationId xmlns:a16="http://schemas.microsoft.com/office/drawing/2014/main" id="{A48380D3-E1FF-BD71-949D-D820F85FDA05}"/>
              </a:ext>
            </a:extLst>
          </p:cNvPr>
          <p:cNvSpPr txBox="1"/>
          <p:nvPr/>
        </p:nvSpPr>
        <p:spPr>
          <a:xfrm>
            <a:off x="1198880" y="4311515"/>
            <a:ext cx="9224920" cy="1384995"/>
          </a:xfrm>
          <a:prstGeom prst="rect">
            <a:avLst/>
          </a:prstGeom>
          <a:noFill/>
        </p:spPr>
        <p:txBody>
          <a:bodyPr wrap="square" rtlCol="0">
            <a:spAutoFit/>
          </a:bodyPr>
          <a:lstStyle/>
          <a:p>
            <a:r>
              <a:rPr kumimoji="1" lang="en-US" altLang="ja-JP" sz="3200" dirty="0">
                <a:solidFill>
                  <a:srgbClr val="FF0000"/>
                </a:solidFill>
              </a:rPr>
              <a:t>×</a:t>
            </a:r>
            <a:r>
              <a:rPr kumimoji="1" lang="ja-JP" altLang="en-US" sz="3200" dirty="0"/>
              <a:t>操作の難しさ</a:t>
            </a:r>
            <a:endParaRPr kumimoji="1" lang="en-US" altLang="ja-JP" sz="3200" dirty="0"/>
          </a:p>
          <a:p>
            <a:r>
              <a:rPr kumimoji="1" lang="en-US" altLang="ja-JP" sz="3200" b="1" dirty="0">
                <a:solidFill>
                  <a:srgbClr val="FF0000"/>
                </a:solidFill>
              </a:rPr>
              <a:t>×</a:t>
            </a:r>
            <a:r>
              <a:rPr kumimoji="1" lang="ja-JP" altLang="en-US" sz="3200" dirty="0"/>
              <a:t>インタラクションの間</a:t>
            </a:r>
            <a:endParaRPr kumimoji="1" lang="en-US" altLang="ja-JP" sz="3200" dirty="0"/>
          </a:p>
          <a:p>
            <a:r>
              <a:rPr lang="ja-JP" altLang="en-US" sz="2000" dirty="0"/>
              <a:t>など</a:t>
            </a:r>
            <a:r>
              <a:rPr lang="en-US" altLang="ja-JP" sz="2000" dirty="0"/>
              <a:t>...</a:t>
            </a:r>
            <a:endParaRPr kumimoji="1" lang="en-US" altLang="ja-JP" sz="2000" dirty="0"/>
          </a:p>
        </p:txBody>
      </p:sp>
      <p:sp>
        <p:nvSpPr>
          <p:cNvPr id="15" name="テキスト ボックス 14">
            <a:extLst>
              <a:ext uri="{FF2B5EF4-FFF2-40B4-BE49-F238E27FC236}">
                <a16:creationId xmlns:a16="http://schemas.microsoft.com/office/drawing/2014/main" id="{0AF6F008-1230-B374-41FA-36DDDF26C3D9}"/>
              </a:ext>
            </a:extLst>
          </p:cNvPr>
          <p:cNvSpPr txBox="1"/>
          <p:nvPr/>
        </p:nvSpPr>
        <p:spPr>
          <a:xfrm>
            <a:off x="5911727" y="2774805"/>
            <a:ext cx="4099199" cy="1769715"/>
          </a:xfrm>
          <a:prstGeom prst="rect">
            <a:avLst/>
          </a:prstGeom>
          <a:noFill/>
        </p:spPr>
        <p:txBody>
          <a:bodyPr wrap="none" rtlCol="0">
            <a:spAutoFit/>
          </a:bodyPr>
          <a:lstStyle/>
          <a:p>
            <a:r>
              <a:rPr lang="en-US" altLang="ja-JP" dirty="0"/>
              <a:t>P:</a:t>
            </a:r>
            <a:r>
              <a:rPr lang="ja-JP" altLang="en-US" dirty="0"/>
              <a:t>○○行こうと指さす</a:t>
            </a:r>
            <a:endParaRPr lang="en-US" altLang="ja-JP" b="1" dirty="0"/>
          </a:p>
          <a:p>
            <a:r>
              <a:rPr kumimoji="1" lang="ja-JP" altLang="en-US" dirty="0"/>
              <a:t>　　　　↓</a:t>
            </a:r>
            <a:endParaRPr kumimoji="1" lang="en-US" altLang="ja-JP" dirty="0"/>
          </a:p>
          <a:p>
            <a:r>
              <a:rPr kumimoji="1" lang="en-US" altLang="ja-JP" dirty="0"/>
              <a:t>R:</a:t>
            </a:r>
            <a:r>
              <a:rPr kumimoji="1" lang="ja-JP" altLang="en-US" dirty="0"/>
              <a:t>パートナー</a:t>
            </a:r>
            <a:r>
              <a:rPr lang="ja-JP" altLang="en-US" dirty="0"/>
              <a:t>見て行く場所を理解する</a:t>
            </a:r>
            <a:endParaRPr kumimoji="1" lang="en-US" altLang="ja-JP" dirty="0"/>
          </a:p>
          <a:p>
            <a:r>
              <a:rPr lang="ja-JP" altLang="en-US" dirty="0"/>
              <a:t>　　　　↓</a:t>
            </a:r>
            <a:endParaRPr lang="en-US" altLang="ja-JP" dirty="0"/>
          </a:p>
          <a:p>
            <a:r>
              <a:rPr kumimoji="1" lang="en-US" altLang="ja-JP" dirty="0"/>
              <a:t>R:</a:t>
            </a:r>
            <a:r>
              <a:rPr kumimoji="1" lang="ja-JP" altLang="en-US" dirty="0"/>
              <a:t>指してる方向を見る</a:t>
            </a:r>
            <a:endParaRPr kumimoji="1" lang="en-US" altLang="ja-JP" dirty="0"/>
          </a:p>
          <a:p>
            <a:endParaRPr kumimoji="1" lang="en-US" altLang="ja-JP" sz="100" dirty="0"/>
          </a:p>
          <a:p>
            <a:r>
              <a:rPr lang="ja-JP" altLang="en-US" dirty="0"/>
              <a:t>→人に比べ時間かかる</a:t>
            </a:r>
            <a:endParaRPr kumimoji="1" lang="ja-JP" altLang="en-US" dirty="0"/>
          </a:p>
        </p:txBody>
      </p:sp>
      <p:sp>
        <p:nvSpPr>
          <p:cNvPr id="16" name="吹き出し: 四角形 15">
            <a:extLst>
              <a:ext uri="{FF2B5EF4-FFF2-40B4-BE49-F238E27FC236}">
                <a16:creationId xmlns:a16="http://schemas.microsoft.com/office/drawing/2014/main" id="{CB93FE72-DDFA-0514-612C-A793AD39A2D5}"/>
              </a:ext>
            </a:extLst>
          </p:cNvPr>
          <p:cNvSpPr/>
          <p:nvPr/>
        </p:nvSpPr>
        <p:spPr>
          <a:xfrm>
            <a:off x="5811700" y="2730051"/>
            <a:ext cx="4098839" cy="1831886"/>
          </a:xfrm>
          <a:prstGeom prst="wedgeRectCallout">
            <a:avLst>
              <a:gd name="adj1" fmla="val -50504"/>
              <a:gd name="adj2" fmla="val 7661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68118315-0818-F84F-DEF1-F5BDFDCB7920}"/>
              </a:ext>
            </a:extLst>
          </p:cNvPr>
          <p:cNvSpPr txBox="1"/>
          <p:nvPr/>
        </p:nvSpPr>
        <p:spPr>
          <a:xfrm>
            <a:off x="1198880" y="3214816"/>
            <a:ext cx="3970027" cy="861774"/>
          </a:xfrm>
          <a:prstGeom prst="rect">
            <a:avLst/>
          </a:prstGeom>
          <a:noFill/>
        </p:spPr>
        <p:txBody>
          <a:bodyPr wrap="square" rtlCol="0">
            <a:spAutoFit/>
          </a:bodyPr>
          <a:lstStyle/>
          <a:p>
            <a:r>
              <a:rPr lang="ja-JP" altLang="en-US" sz="3200" dirty="0">
                <a:solidFill>
                  <a:srgbClr val="FFC000"/>
                </a:solidFill>
              </a:rPr>
              <a:t>△</a:t>
            </a:r>
            <a:r>
              <a:rPr kumimoji="1" lang="ja-JP" altLang="en-US" sz="3200" dirty="0"/>
              <a:t>距離感つかめない</a:t>
            </a:r>
            <a:endParaRPr kumimoji="1" lang="en-US" altLang="ja-JP" sz="3200" dirty="0"/>
          </a:p>
          <a:p>
            <a:endParaRPr kumimoji="1" lang="ja-JP" altLang="en-US" dirty="0"/>
          </a:p>
        </p:txBody>
      </p:sp>
      <p:pic>
        <p:nvPicPr>
          <p:cNvPr id="7" name="図 6" descr="テーブル, 屋内, 写真, 男 が含まれている画像&#10;&#10;自動的に生成された説明">
            <a:extLst>
              <a:ext uri="{FF2B5EF4-FFF2-40B4-BE49-F238E27FC236}">
                <a16:creationId xmlns:a16="http://schemas.microsoft.com/office/drawing/2014/main" id="{BF2A9751-E333-DB10-2AD9-F139DE776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728" y="4771315"/>
            <a:ext cx="3154424" cy="1982236"/>
          </a:xfrm>
          <a:prstGeom prst="rect">
            <a:avLst/>
          </a:prstGeom>
        </p:spPr>
      </p:pic>
    </p:spTree>
    <p:extLst>
      <p:ext uri="{BB962C8B-B14F-4D97-AF65-F5344CB8AC3E}">
        <p14:creationId xmlns:p14="http://schemas.microsoft.com/office/powerpoint/2010/main" val="65783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6C6EB5-F43C-A4E5-064B-950E90D852EE}"/>
              </a:ext>
            </a:extLst>
          </p:cNvPr>
          <p:cNvSpPr>
            <a:spLocks noGrp="1"/>
          </p:cNvSpPr>
          <p:nvPr>
            <p:ph type="title"/>
          </p:nvPr>
        </p:nvSpPr>
        <p:spPr/>
        <p:txBody>
          <a:bodyPr>
            <a:normAutofit/>
          </a:bodyPr>
          <a:lstStyle/>
          <a:p>
            <a:r>
              <a:rPr kumimoji="1" lang="ja-JP" altLang="en-US" sz="5400" dirty="0"/>
              <a:t>今後の展望</a:t>
            </a:r>
          </a:p>
        </p:txBody>
      </p:sp>
      <p:sp>
        <p:nvSpPr>
          <p:cNvPr id="5" name="スライド番号プレースホルダー 4">
            <a:extLst>
              <a:ext uri="{FF2B5EF4-FFF2-40B4-BE49-F238E27FC236}">
                <a16:creationId xmlns:a16="http://schemas.microsoft.com/office/drawing/2014/main" id="{F59DFC31-057B-7050-428E-3EA2D9C2DB9F}"/>
              </a:ext>
            </a:extLst>
          </p:cNvPr>
          <p:cNvSpPr>
            <a:spLocks noGrp="1"/>
          </p:cNvSpPr>
          <p:nvPr>
            <p:ph type="sldNum" sz="quarter" idx="12"/>
          </p:nvPr>
        </p:nvSpPr>
        <p:spPr/>
        <p:txBody>
          <a:bodyPr/>
          <a:lstStyle/>
          <a:p>
            <a:fld id="{3222578B-150A-4CC0-9100-3CB79DB08D4F}" type="slidenum">
              <a:rPr kumimoji="1" lang="ja-JP" altLang="en-US" smtClean="0"/>
              <a:t>14</a:t>
            </a:fld>
            <a:endParaRPr kumimoji="1" lang="ja-JP" altLang="en-US"/>
          </a:p>
        </p:txBody>
      </p:sp>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6DDA236B-8E34-A37C-4AB8-F2297A69757A}"/>
                  </a:ext>
                </a:extLst>
              </p14:cNvPr>
              <p14:cNvContentPartPr/>
              <p14:nvPr/>
            </p14:nvContentPartPr>
            <p14:xfrm>
              <a:off x="9143560" y="5414284"/>
              <a:ext cx="360" cy="360"/>
            </p14:xfrm>
          </p:contentPart>
        </mc:Choice>
        <mc:Fallback xmlns="">
          <p:pic>
            <p:nvPicPr>
              <p:cNvPr id="3" name="インク 2">
                <a:extLst>
                  <a:ext uri="{FF2B5EF4-FFF2-40B4-BE49-F238E27FC236}">
                    <a16:creationId xmlns:a16="http://schemas.microsoft.com/office/drawing/2014/main" id="{6DDA236B-8E34-A37C-4AB8-F2297A69757A}"/>
                  </a:ext>
                </a:extLst>
              </p:cNvPr>
              <p:cNvPicPr/>
              <p:nvPr/>
            </p:nvPicPr>
            <p:blipFill>
              <a:blip r:embed="rId3"/>
              <a:stretch>
                <a:fillRect/>
              </a:stretch>
            </p:blipFill>
            <p:spPr>
              <a:xfrm>
                <a:off x="9134560" y="5405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インク 8">
                <a:extLst>
                  <a:ext uri="{FF2B5EF4-FFF2-40B4-BE49-F238E27FC236}">
                    <a16:creationId xmlns:a16="http://schemas.microsoft.com/office/drawing/2014/main" id="{5A2D263E-2B1A-FAC2-23DA-B3968074004D}"/>
                  </a:ext>
                </a:extLst>
              </p14:cNvPr>
              <p14:cNvContentPartPr/>
              <p14:nvPr/>
            </p14:nvContentPartPr>
            <p14:xfrm>
              <a:off x="9143560" y="5414284"/>
              <a:ext cx="360" cy="360"/>
            </p14:xfrm>
          </p:contentPart>
        </mc:Choice>
        <mc:Fallback xmlns="">
          <p:pic>
            <p:nvPicPr>
              <p:cNvPr id="9" name="インク 8">
                <a:extLst>
                  <a:ext uri="{FF2B5EF4-FFF2-40B4-BE49-F238E27FC236}">
                    <a16:creationId xmlns:a16="http://schemas.microsoft.com/office/drawing/2014/main" id="{5A2D263E-2B1A-FAC2-23DA-B3968074004D}"/>
                  </a:ext>
                </a:extLst>
              </p:cNvPr>
              <p:cNvPicPr/>
              <p:nvPr/>
            </p:nvPicPr>
            <p:blipFill>
              <a:blip r:embed="rId3"/>
              <a:stretch>
                <a:fillRect/>
              </a:stretch>
            </p:blipFill>
            <p:spPr>
              <a:xfrm>
                <a:off x="9134560" y="5405284"/>
                <a:ext cx="18000" cy="18000"/>
              </a:xfrm>
              <a:prstGeom prst="rect">
                <a:avLst/>
              </a:prstGeom>
            </p:spPr>
          </p:pic>
        </mc:Fallback>
      </mc:AlternateContent>
      <p:sp>
        <p:nvSpPr>
          <p:cNvPr id="11" name="テキスト ボックス 10">
            <a:extLst>
              <a:ext uri="{FF2B5EF4-FFF2-40B4-BE49-F238E27FC236}">
                <a16:creationId xmlns:a16="http://schemas.microsoft.com/office/drawing/2014/main" id="{E8758133-49A5-7248-1F71-8274ADFEDF1F}"/>
              </a:ext>
            </a:extLst>
          </p:cNvPr>
          <p:cNvSpPr txBox="1"/>
          <p:nvPr/>
        </p:nvSpPr>
        <p:spPr>
          <a:xfrm>
            <a:off x="2114963" y="2219528"/>
            <a:ext cx="6955750" cy="830997"/>
          </a:xfrm>
          <a:prstGeom prst="rect">
            <a:avLst/>
          </a:prstGeom>
          <a:noFill/>
        </p:spPr>
        <p:txBody>
          <a:bodyPr wrap="none" rtlCol="0">
            <a:spAutoFit/>
          </a:bodyPr>
          <a:lstStyle/>
          <a:p>
            <a:r>
              <a:rPr lang="ja-JP" altLang="en-US" sz="2400" dirty="0"/>
              <a:t>提案インターフェース</a:t>
            </a:r>
            <a:endParaRPr kumimoji="1" lang="en-US" altLang="ja-JP" sz="2400" dirty="0"/>
          </a:p>
          <a:p>
            <a:r>
              <a:rPr kumimoji="1" lang="ja-JP" altLang="en-US" sz="2400" dirty="0"/>
              <a:t>→</a:t>
            </a:r>
            <a:r>
              <a:rPr kumimoji="1" lang="ja-JP" altLang="en-US" sz="2400" u="sng" dirty="0">
                <a:solidFill>
                  <a:srgbClr val="0070C0"/>
                </a:solidFill>
              </a:rPr>
              <a:t>パートナーの場所や存在に対する不安感は軽減</a:t>
            </a:r>
            <a:endParaRPr kumimoji="1" lang="ja-JP" altLang="en-US" sz="4000" u="sng" dirty="0">
              <a:solidFill>
                <a:srgbClr val="0070C0"/>
              </a:solidFill>
            </a:endParaRPr>
          </a:p>
        </p:txBody>
      </p:sp>
      <p:sp>
        <p:nvSpPr>
          <p:cNvPr id="19" name="テキスト ボックス 18">
            <a:extLst>
              <a:ext uri="{FF2B5EF4-FFF2-40B4-BE49-F238E27FC236}">
                <a16:creationId xmlns:a16="http://schemas.microsoft.com/office/drawing/2014/main" id="{07B5129B-C090-7722-C25A-56EF33CCB818}"/>
              </a:ext>
            </a:extLst>
          </p:cNvPr>
          <p:cNvSpPr txBox="1"/>
          <p:nvPr/>
        </p:nvSpPr>
        <p:spPr>
          <a:xfrm>
            <a:off x="1468148" y="1690688"/>
            <a:ext cx="1261884" cy="523220"/>
          </a:xfrm>
          <a:prstGeom prst="rect">
            <a:avLst/>
          </a:prstGeom>
          <a:noFill/>
        </p:spPr>
        <p:txBody>
          <a:bodyPr wrap="none" rtlCol="0">
            <a:spAutoFit/>
          </a:bodyPr>
          <a:lstStyle/>
          <a:p>
            <a:r>
              <a:rPr lang="ja-JP" altLang="en-US" sz="2800" b="1" dirty="0"/>
              <a:t>本研究</a:t>
            </a:r>
            <a:endParaRPr kumimoji="1" lang="ja-JP" altLang="en-US" sz="2800" b="1" dirty="0"/>
          </a:p>
        </p:txBody>
      </p:sp>
      <p:sp>
        <p:nvSpPr>
          <p:cNvPr id="22" name="テキスト ボックス 21">
            <a:extLst>
              <a:ext uri="{FF2B5EF4-FFF2-40B4-BE49-F238E27FC236}">
                <a16:creationId xmlns:a16="http://schemas.microsoft.com/office/drawing/2014/main" id="{A87B9EA1-3305-0991-C7A3-A4E36FE65E79}"/>
              </a:ext>
            </a:extLst>
          </p:cNvPr>
          <p:cNvSpPr txBox="1"/>
          <p:nvPr/>
        </p:nvSpPr>
        <p:spPr>
          <a:xfrm>
            <a:off x="1469831" y="4464611"/>
            <a:ext cx="902811" cy="523220"/>
          </a:xfrm>
          <a:prstGeom prst="rect">
            <a:avLst/>
          </a:prstGeom>
          <a:noFill/>
        </p:spPr>
        <p:txBody>
          <a:bodyPr wrap="none" rtlCol="0">
            <a:spAutoFit/>
          </a:bodyPr>
          <a:lstStyle/>
          <a:p>
            <a:r>
              <a:rPr lang="ja-JP" altLang="en-US" sz="2800" b="1" dirty="0"/>
              <a:t>今後</a:t>
            </a:r>
            <a:endParaRPr kumimoji="1" lang="ja-JP" altLang="en-US" sz="2800" b="1" dirty="0"/>
          </a:p>
        </p:txBody>
      </p:sp>
      <p:sp>
        <p:nvSpPr>
          <p:cNvPr id="24" name="テキスト ボックス 23">
            <a:extLst>
              <a:ext uri="{FF2B5EF4-FFF2-40B4-BE49-F238E27FC236}">
                <a16:creationId xmlns:a16="http://schemas.microsoft.com/office/drawing/2014/main" id="{95DE621F-8E1B-8D1E-0C31-FF87418C3B17}"/>
              </a:ext>
            </a:extLst>
          </p:cNvPr>
          <p:cNvSpPr txBox="1"/>
          <p:nvPr/>
        </p:nvSpPr>
        <p:spPr>
          <a:xfrm>
            <a:off x="2287647" y="5082886"/>
            <a:ext cx="3570208" cy="461665"/>
          </a:xfrm>
          <a:prstGeom prst="rect">
            <a:avLst/>
          </a:prstGeom>
          <a:noFill/>
        </p:spPr>
        <p:txBody>
          <a:bodyPr wrap="none" rtlCol="0">
            <a:spAutoFit/>
          </a:bodyPr>
          <a:lstStyle/>
          <a:p>
            <a:r>
              <a:rPr kumimoji="1" lang="ja-JP" altLang="en-US" sz="2400" dirty="0">
                <a:solidFill>
                  <a:srgbClr val="0070C0"/>
                </a:solidFill>
              </a:rPr>
              <a:t>新たな手法の導入や改良</a:t>
            </a:r>
          </a:p>
        </p:txBody>
      </p:sp>
      <p:sp>
        <p:nvSpPr>
          <p:cNvPr id="4" name="テキスト ボックス 3">
            <a:extLst>
              <a:ext uri="{FF2B5EF4-FFF2-40B4-BE49-F238E27FC236}">
                <a16:creationId xmlns:a16="http://schemas.microsoft.com/office/drawing/2014/main" id="{FDE70967-3EF3-AB4F-FDBD-9BFA7056809C}"/>
              </a:ext>
            </a:extLst>
          </p:cNvPr>
          <p:cNvSpPr txBox="1"/>
          <p:nvPr/>
        </p:nvSpPr>
        <p:spPr>
          <a:xfrm>
            <a:off x="1622036" y="3120984"/>
            <a:ext cx="1107996" cy="461665"/>
          </a:xfrm>
          <a:prstGeom prst="rect">
            <a:avLst/>
          </a:prstGeom>
          <a:noFill/>
        </p:spPr>
        <p:txBody>
          <a:bodyPr wrap="none" rtlCol="0">
            <a:spAutoFit/>
          </a:bodyPr>
          <a:lstStyle/>
          <a:p>
            <a:r>
              <a:rPr lang="ja-JP" altLang="en-US" sz="2400" dirty="0"/>
              <a:t>しかし</a:t>
            </a:r>
            <a:endParaRPr kumimoji="1" lang="ja-JP" altLang="en-US" sz="4000" u="sng" dirty="0"/>
          </a:p>
        </p:txBody>
      </p:sp>
      <p:sp>
        <p:nvSpPr>
          <p:cNvPr id="6" name="テキスト ボックス 5">
            <a:extLst>
              <a:ext uri="{FF2B5EF4-FFF2-40B4-BE49-F238E27FC236}">
                <a16:creationId xmlns:a16="http://schemas.microsoft.com/office/drawing/2014/main" id="{513CDAB3-CA09-A05B-7529-CD145D1EFDFE}"/>
              </a:ext>
            </a:extLst>
          </p:cNvPr>
          <p:cNvSpPr txBox="1"/>
          <p:nvPr/>
        </p:nvSpPr>
        <p:spPr>
          <a:xfrm>
            <a:off x="2287647" y="3739259"/>
            <a:ext cx="9270487" cy="461665"/>
          </a:xfrm>
          <a:prstGeom prst="rect">
            <a:avLst/>
          </a:prstGeom>
          <a:noFill/>
        </p:spPr>
        <p:txBody>
          <a:bodyPr wrap="none" rtlCol="0">
            <a:spAutoFit/>
          </a:bodyPr>
          <a:lstStyle/>
          <a:p>
            <a:r>
              <a:rPr kumimoji="1" lang="ja-JP" altLang="en-US" sz="2400" dirty="0"/>
              <a:t>解決すべき問題はまだある（距離感、インタラクションの間 </a:t>
            </a:r>
            <a:r>
              <a:rPr kumimoji="1" lang="en-US" altLang="ja-JP" sz="2400" dirty="0"/>
              <a:t>...</a:t>
            </a:r>
            <a:r>
              <a:rPr kumimoji="1" lang="ja-JP" altLang="en-US" sz="2400" dirty="0"/>
              <a:t>）</a:t>
            </a:r>
          </a:p>
        </p:txBody>
      </p:sp>
      <p:pic>
        <p:nvPicPr>
          <p:cNvPr id="12" name="Picture 2">
            <a:extLst>
              <a:ext uri="{FF2B5EF4-FFF2-40B4-BE49-F238E27FC236}">
                <a16:creationId xmlns:a16="http://schemas.microsoft.com/office/drawing/2014/main" id="{0E7B97BB-CC4E-8F27-3E7C-7183F4CC9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0806" y="5544551"/>
            <a:ext cx="1857328" cy="718502"/>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extLst>
              <a:ext uri="{FF2B5EF4-FFF2-40B4-BE49-F238E27FC236}">
                <a16:creationId xmlns:a16="http://schemas.microsoft.com/office/drawing/2014/main" id="{3EC19A37-0BD3-49C1-D2DF-61E1FD38AE64}"/>
              </a:ext>
            </a:extLst>
          </p:cNvPr>
          <p:cNvPicPr>
            <a:picLocks noChangeAspect="1"/>
          </p:cNvPicPr>
          <p:nvPr/>
        </p:nvPicPr>
        <p:blipFill>
          <a:blip r:embed="rId6"/>
          <a:stretch>
            <a:fillRect/>
          </a:stretch>
        </p:blipFill>
        <p:spPr>
          <a:xfrm>
            <a:off x="7326772" y="516241"/>
            <a:ext cx="3633575" cy="2009658"/>
          </a:xfrm>
          <a:prstGeom prst="rect">
            <a:avLst/>
          </a:prstGeom>
        </p:spPr>
      </p:pic>
      <p:sp>
        <p:nvSpPr>
          <p:cNvPr id="18" name="コンテンツ プレースホルダー 2">
            <a:extLst>
              <a:ext uri="{FF2B5EF4-FFF2-40B4-BE49-F238E27FC236}">
                <a16:creationId xmlns:a16="http://schemas.microsoft.com/office/drawing/2014/main" id="{46643369-288B-9A01-57F3-1AB849999B2F}"/>
              </a:ext>
            </a:extLst>
          </p:cNvPr>
          <p:cNvSpPr>
            <a:spLocks noGrp="1"/>
          </p:cNvSpPr>
          <p:nvPr>
            <p:ph idx="1"/>
          </p:nvPr>
        </p:nvSpPr>
        <p:spPr>
          <a:xfrm>
            <a:off x="3374931" y="5982508"/>
            <a:ext cx="4965848" cy="718502"/>
          </a:xfrm>
        </p:spPr>
        <p:txBody>
          <a:bodyPr>
            <a:normAutofit fontScale="70000" lnSpcReduction="20000"/>
          </a:bodyPr>
          <a:lstStyle/>
          <a:p>
            <a:pPr marL="0" indent="0">
              <a:buNone/>
            </a:pPr>
            <a:r>
              <a:rPr lang="ja-JP" altLang="en-US" sz="3800" b="1" dirty="0"/>
              <a:t>ご清聴ありがとうございました</a:t>
            </a:r>
            <a:endParaRPr lang="en-US" altLang="ja-JP" sz="3800" b="1" dirty="0"/>
          </a:p>
          <a:p>
            <a:pPr marL="457200" indent="-457200">
              <a:buAutoNum type="arabicPeriod"/>
            </a:pPr>
            <a:endParaRPr lang="en-US" altLang="ja-JP" sz="2400" dirty="0"/>
          </a:p>
          <a:p>
            <a:pPr marL="457200" indent="-457200">
              <a:buAutoNum type="arabicPeriod"/>
            </a:pPr>
            <a:endParaRPr lang="en-US" altLang="ja-JP" sz="2400" dirty="0"/>
          </a:p>
        </p:txBody>
      </p:sp>
      <p:pic>
        <p:nvPicPr>
          <p:cNvPr id="20" name="Picture 2" descr="お辞儀・挨拶をしている男の子のイラスト">
            <a:extLst>
              <a:ext uri="{FF2B5EF4-FFF2-40B4-BE49-F238E27FC236}">
                <a16:creationId xmlns:a16="http://schemas.microsoft.com/office/drawing/2014/main" id="{EE41AB87-E4BF-F27C-AA0D-735BDC54F1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0779" y="5752776"/>
            <a:ext cx="915947" cy="102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08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6C6EB5-F43C-A4E5-064B-950E90D852EE}"/>
              </a:ext>
            </a:extLst>
          </p:cNvPr>
          <p:cNvSpPr>
            <a:spLocks noGrp="1"/>
          </p:cNvSpPr>
          <p:nvPr>
            <p:ph type="title"/>
          </p:nvPr>
        </p:nvSpPr>
        <p:spPr>
          <a:xfrm>
            <a:off x="4626429" y="2766218"/>
            <a:ext cx="2939142" cy="1325563"/>
          </a:xfrm>
        </p:spPr>
        <p:txBody>
          <a:bodyPr>
            <a:normAutofit/>
          </a:bodyPr>
          <a:lstStyle/>
          <a:p>
            <a:r>
              <a:rPr kumimoji="1" lang="ja-JP" altLang="en-US" sz="5400" dirty="0"/>
              <a:t>補足資料</a:t>
            </a:r>
          </a:p>
        </p:txBody>
      </p:sp>
    </p:spTree>
    <p:extLst>
      <p:ext uri="{BB962C8B-B14F-4D97-AF65-F5344CB8AC3E}">
        <p14:creationId xmlns:p14="http://schemas.microsoft.com/office/powerpoint/2010/main" val="1496784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E11EB-AF4C-EB32-22F5-624AD1575200}"/>
              </a:ext>
            </a:extLst>
          </p:cNvPr>
          <p:cNvSpPr>
            <a:spLocks noGrp="1"/>
          </p:cNvSpPr>
          <p:nvPr>
            <p:ph type="title"/>
          </p:nvPr>
        </p:nvSpPr>
        <p:spPr/>
        <p:txBody>
          <a:bodyPr>
            <a:normAutofit/>
          </a:bodyPr>
          <a:lstStyle/>
          <a:p>
            <a:r>
              <a:rPr lang="en-US" altLang="ja-JP" sz="5400" dirty="0"/>
              <a:t>VR</a:t>
            </a:r>
            <a:r>
              <a:rPr lang="ja-JP" altLang="en-US" sz="5400" dirty="0"/>
              <a:t>・</a:t>
            </a:r>
            <a:r>
              <a:rPr lang="en-US" altLang="ja-JP" sz="5400" dirty="0"/>
              <a:t>360</a:t>
            </a:r>
            <a:r>
              <a:rPr lang="ja-JP" altLang="en-US" sz="5400" dirty="0"/>
              <a:t>度カメラ</a:t>
            </a:r>
            <a:endParaRPr kumimoji="1" lang="ja-JP" altLang="en-US" sz="5400" dirty="0"/>
          </a:p>
        </p:txBody>
      </p:sp>
      <p:sp>
        <p:nvSpPr>
          <p:cNvPr id="4" name="スライド番号プレースホルダー 3">
            <a:extLst>
              <a:ext uri="{FF2B5EF4-FFF2-40B4-BE49-F238E27FC236}">
                <a16:creationId xmlns:a16="http://schemas.microsoft.com/office/drawing/2014/main" id="{8074BCEE-C7E9-E6DA-0973-181D160DA13D}"/>
              </a:ext>
            </a:extLst>
          </p:cNvPr>
          <p:cNvSpPr>
            <a:spLocks noGrp="1"/>
          </p:cNvSpPr>
          <p:nvPr>
            <p:ph type="sldNum" sz="quarter" idx="12"/>
          </p:nvPr>
        </p:nvSpPr>
        <p:spPr/>
        <p:txBody>
          <a:bodyPr/>
          <a:lstStyle/>
          <a:p>
            <a:fld id="{3222578B-150A-4CC0-9100-3CB79DB08D4F}" type="slidenum">
              <a:rPr kumimoji="1" lang="ja-JP" altLang="en-US" smtClean="0"/>
              <a:t>16</a:t>
            </a:fld>
            <a:endParaRPr kumimoji="1" lang="ja-JP" altLang="en-US" dirty="0"/>
          </a:p>
        </p:txBody>
      </p:sp>
      <p:sp>
        <p:nvSpPr>
          <p:cNvPr id="11" name="テキスト ボックス 10">
            <a:extLst>
              <a:ext uri="{FF2B5EF4-FFF2-40B4-BE49-F238E27FC236}">
                <a16:creationId xmlns:a16="http://schemas.microsoft.com/office/drawing/2014/main" id="{103540BB-64EC-9C37-E37C-B7FD3994E2EC}"/>
              </a:ext>
            </a:extLst>
          </p:cNvPr>
          <p:cNvSpPr txBox="1"/>
          <p:nvPr/>
        </p:nvSpPr>
        <p:spPr>
          <a:xfrm>
            <a:off x="4849505" y="5167312"/>
            <a:ext cx="2492990" cy="646331"/>
          </a:xfrm>
          <a:prstGeom prst="rect">
            <a:avLst/>
          </a:prstGeom>
          <a:noFill/>
        </p:spPr>
        <p:txBody>
          <a:bodyPr wrap="none" rtlCol="0">
            <a:spAutoFit/>
          </a:bodyPr>
          <a:lstStyle/>
          <a:p>
            <a:r>
              <a:rPr kumimoji="1" lang="ja-JP" altLang="en-US" sz="3600" dirty="0"/>
              <a:t>長所・短所</a:t>
            </a:r>
          </a:p>
        </p:txBody>
      </p:sp>
      <p:graphicFrame>
        <p:nvGraphicFramePr>
          <p:cNvPr id="16" name="表 15">
            <a:extLst>
              <a:ext uri="{FF2B5EF4-FFF2-40B4-BE49-F238E27FC236}">
                <a16:creationId xmlns:a16="http://schemas.microsoft.com/office/drawing/2014/main" id="{3058766E-FF05-71CC-4465-2609F034013D}"/>
              </a:ext>
            </a:extLst>
          </p:cNvPr>
          <p:cNvGraphicFramePr>
            <a:graphicFrameLocks noGrp="1"/>
          </p:cNvGraphicFramePr>
          <p:nvPr>
            <p:extLst>
              <p:ext uri="{D42A27DB-BD31-4B8C-83A1-F6EECF244321}">
                <p14:modId xmlns:p14="http://schemas.microsoft.com/office/powerpoint/2010/main" val="691818986"/>
              </p:ext>
            </p:extLst>
          </p:nvPr>
        </p:nvGraphicFramePr>
        <p:xfrm>
          <a:off x="1716405" y="2015087"/>
          <a:ext cx="8512302" cy="2827826"/>
        </p:xfrm>
        <a:graphic>
          <a:graphicData uri="http://schemas.openxmlformats.org/drawingml/2006/table">
            <a:tbl>
              <a:tblPr firstRow="1" firstCol="1">
                <a:tableStyleId>{D7AC3CCA-C797-4891-BE02-D94E43425B78}</a:tableStyleId>
              </a:tblPr>
              <a:tblGrid>
                <a:gridCol w="897726">
                  <a:extLst>
                    <a:ext uri="{9D8B030D-6E8A-4147-A177-3AD203B41FA5}">
                      <a16:colId xmlns:a16="http://schemas.microsoft.com/office/drawing/2014/main" val="3847511508"/>
                    </a:ext>
                  </a:extLst>
                </a:gridCol>
                <a:gridCol w="2217838">
                  <a:extLst>
                    <a:ext uri="{9D8B030D-6E8A-4147-A177-3AD203B41FA5}">
                      <a16:colId xmlns:a16="http://schemas.microsoft.com/office/drawing/2014/main" val="2000832034"/>
                    </a:ext>
                  </a:extLst>
                </a:gridCol>
                <a:gridCol w="3039618">
                  <a:extLst>
                    <a:ext uri="{9D8B030D-6E8A-4147-A177-3AD203B41FA5}">
                      <a16:colId xmlns:a16="http://schemas.microsoft.com/office/drawing/2014/main" val="1330939202"/>
                    </a:ext>
                  </a:extLst>
                </a:gridCol>
                <a:gridCol w="2357120">
                  <a:extLst>
                    <a:ext uri="{9D8B030D-6E8A-4147-A177-3AD203B41FA5}">
                      <a16:colId xmlns:a16="http://schemas.microsoft.com/office/drawing/2014/main" val="12733900"/>
                    </a:ext>
                  </a:extLst>
                </a:gridCol>
              </a:tblGrid>
              <a:tr h="601280">
                <a:tc>
                  <a:txBody>
                    <a:bodyPr/>
                    <a:lstStyle/>
                    <a:p>
                      <a:endParaRPr kumimoji="1" lang="ja-JP" altLang="en-US" sz="2400" dirty="0"/>
                    </a:p>
                  </a:txBody>
                  <a:tcPr>
                    <a:noFill/>
                  </a:tcPr>
                </a:tc>
                <a:tc>
                  <a:txBody>
                    <a:bodyPr/>
                    <a:lstStyle/>
                    <a:p>
                      <a:r>
                        <a:rPr kumimoji="1" lang="en-US" altLang="ja-JP" sz="2400" dirty="0"/>
                        <a:t>VR</a:t>
                      </a:r>
                      <a:endParaRPr kumimoji="1" lang="ja-JP" altLang="en-US" sz="2400" dirty="0"/>
                    </a:p>
                  </a:txBody>
                  <a:tcPr>
                    <a:noFill/>
                  </a:tcPr>
                </a:tc>
                <a:tc>
                  <a:txBody>
                    <a:bodyPr/>
                    <a:lstStyle/>
                    <a:p>
                      <a:r>
                        <a:rPr kumimoji="1" lang="en-US" altLang="ja-JP" sz="2400" dirty="0"/>
                        <a:t>360</a:t>
                      </a:r>
                      <a:r>
                        <a:rPr kumimoji="1" lang="ja-JP" altLang="en-US" sz="2400" dirty="0"/>
                        <a:t>度カメラ</a:t>
                      </a:r>
                    </a:p>
                  </a:txBody>
                  <a:tcPr>
                    <a:noFill/>
                  </a:tcPr>
                </a:tc>
                <a:tc>
                  <a:txBody>
                    <a:bodyPr/>
                    <a:lstStyle/>
                    <a:p>
                      <a:r>
                        <a:rPr kumimoji="1" lang="ja-JP" altLang="en-US" sz="2400" dirty="0"/>
                        <a:t>通常のカメラ</a:t>
                      </a:r>
                    </a:p>
                  </a:txBody>
                  <a:tcPr>
                    <a:noFill/>
                  </a:tcPr>
                </a:tc>
                <a:extLst>
                  <a:ext uri="{0D108BD9-81ED-4DB2-BD59-A6C34878D82A}">
                    <a16:rowId xmlns:a16="http://schemas.microsoft.com/office/drawing/2014/main" val="3627783714"/>
                  </a:ext>
                </a:extLst>
              </a:tr>
              <a:tr h="1037826">
                <a:tc>
                  <a:txBody>
                    <a:bodyPr/>
                    <a:lstStyle/>
                    <a:p>
                      <a:r>
                        <a:rPr kumimoji="1" lang="ja-JP" altLang="en-US" sz="2400" dirty="0"/>
                        <a:t>長所</a:t>
                      </a:r>
                    </a:p>
                  </a:txBody>
                  <a:tcPr>
                    <a:noFill/>
                  </a:tcPr>
                </a:tc>
                <a:tc>
                  <a:txBody>
                    <a:bodyPr/>
                    <a:lstStyle/>
                    <a:p>
                      <a:r>
                        <a:rPr kumimoji="1" lang="ja-JP" altLang="en-US" sz="2400" dirty="0"/>
                        <a:t>没入感</a:t>
                      </a:r>
                      <a:endParaRPr kumimoji="1" lang="en-US" altLang="ja-JP" sz="2400" dirty="0"/>
                    </a:p>
                    <a:p>
                      <a:r>
                        <a:rPr kumimoji="1" lang="ja-JP" altLang="en-US" sz="2400" dirty="0"/>
                        <a:t>周り見れる</a:t>
                      </a:r>
                    </a:p>
                  </a:txBody>
                  <a:tcPr>
                    <a:noFill/>
                  </a:tcPr>
                </a:tc>
                <a:tc>
                  <a:txBody>
                    <a:bodyPr/>
                    <a:lstStyle/>
                    <a:p>
                      <a:r>
                        <a:rPr kumimoji="1" lang="ja-JP" altLang="en-US" sz="2400" dirty="0"/>
                        <a:t>全方向自由に見れる</a:t>
                      </a:r>
                    </a:p>
                  </a:txBody>
                  <a:tcPr>
                    <a:noFill/>
                  </a:tcPr>
                </a:tc>
                <a:tc>
                  <a:txBody>
                    <a:bodyPr/>
                    <a:lstStyle/>
                    <a:p>
                      <a:r>
                        <a:rPr kumimoji="1" lang="ja-JP" altLang="en-US" sz="2400" dirty="0"/>
                        <a:t>通信量少ない</a:t>
                      </a:r>
                      <a:endParaRPr kumimoji="1" lang="en-US" altLang="ja-JP" sz="2400" dirty="0"/>
                    </a:p>
                    <a:p>
                      <a:r>
                        <a:rPr kumimoji="1" lang="ja-JP" altLang="en-US" sz="2400" dirty="0"/>
                        <a:t>向きの一致</a:t>
                      </a:r>
                    </a:p>
                  </a:txBody>
                  <a:tcPr>
                    <a:noFill/>
                  </a:tcPr>
                </a:tc>
                <a:extLst>
                  <a:ext uri="{0D108BD9-81ED-4DB2-BD59-A6C34878D82A}">
                    <a16:rowId xmlns:a16="http://schemas.microsoft.com/office/drawing/2014/main" val="4252167626"/>
                  </a:ext>
                </a:extLst>
              </a:tr>
              <a:tr h="1037826">
                <a:tc>
                  <a:txBody>
                    <a:bodyPr/>
                    <a:lstStyle/>
                    <a:p>
                      <a:r>
                        <a:rPr kumimoji="1" lang="ja-JP" altLang="en-US" sz="2400" dirty="0"/>
                        <a:t>短所</a:t>
                      </a:r>
                    </a:p>
                  </a:txBody>
                  <a:tcPr>
                    <a:noFill/>
                  </a:tcPr>
                </a:tc>
                <a:tc>
                  <a:txBody>
                    <a:bodyPr/>
                    <a:lstStyle/>
                    <a:p>
                      <a:r>
                        <a:rPr kumimoji="1" lang="ja-JP" altLang="en-US" sz="2400" dirty="0"/>
                        <a:t>画質が悪い</a:t>
                      </a:r>
                      <a:endParaRPr kumimoji="1" lang="en-US" altLang="ja-JP" sz="2400" dirty="0"/>
                    </a:p>
                    <a:p>
                      <a:r>
                        <a:rPr kumimoji="1" lang="en-US" altLang="ja-JP" sz="2400" dirty="0"/>
                        <a:t>VR</a:t>
                      </a:r>
                      <a:r>
                        <a:rPr kumimoji="1" lang="ja-JP" altLang="en-US" sz="2400" dirty="0"/>
                        <a:t>酔い</a:t>
                      </a:r>
                    </a:p>
                  </a:txBody>
                  <a:tcPr>
                    <a:noFill/>
                  </a:tcPr>
                </a:tc>
                <a:tc>
                  <a:txBody>
                    <a:bodyPr/>
                    <a:lstStyle/>
                    <a:p>
                      <a:r>
                        <a:rPr kumimoji="1" lang="ja-JP" altLang="en-US" sz="2400" dirty="0"/>
                        <a:t>通信量多い</a:t>
                      </a:r>
                      <a:endParaRPr kumimoji="1" lang="en-US" altLang="ja-JP" sz="2400" dirty="0"/>
                    </a:p>
                    <a:p>
                      <a:r>
                        <a:rPr kumimoji="1" lang="en-US" altLang="ja-JP" sz="2400" dirty="0"/>
                        <a:t>(</a:t>
                      </a:r>
                      <a:r>
                        <a:rPr kumimoji="1" lang="ja-JP" altLang="en-US" sz="2400" dirty="0"/>
                        <a:t>→遅延の発生</a:t>
                      </a:r>
                      <a:r>
                        <a:rPr kumimoji="1" lang="en-US" altLang="ja-JP" sz="2400" dirty="0"/>
                        <a:t>)</a:t>
                      </a:r>
                    </a:p>
                    <a:p>
                      <a:r>
                        <a:rPr kumimoji="1" lang="ja-JP" altLang="en-US" sz="2400" dirty="0"/>
                        <a:t>向きの不一致</a:t>
                      </a:r>
                    </a:p>
                  </a:txBody>
                  <a:tcPr>
                    <a:noFill/>
                  </a:tcPr>
                </a:tc>
                <a:tc>
                  <a:txBody>
                    <a:bodyPr/>
                    <a:lstStyle/>
                    <a:p>
                      <a:r>
                        <a:rPr kumimoji="1" lang="ja-JP" altLang="en-US" sz="2400" dirty="0"/>
                        <a:t>視界が狭い</a:t>
                      </a:r>
                    </a:p>
                  </a:txBody>
                  <a:tcPr>
                    <a:noFill/>
                  </a:tcPr>
                </a:tc>
                <a:extLst>
                  <a:ext uri="{0D108BD9-81ED-4DB2-BD59-A6C34878D82A}">
                    <a16:rowId xmlns:a16="http://schemas.microsoft.com/office/drawing/2014/main" val="3711257298"/>
                  </a:ext>
                </a:extLst>
              </a:tr>
            </a:tbl>
          </a:graphicData>
        </a:graphic>
      </p:graphicFrame>
    </p:spTree>
    <p:extLst>
      <p:ext uri="{BB962C8B-B14F-4D97-AF65-F5344CB8AC3E}">
        <p14:creationId xmlns:p14="http://schemas.microsoft.com/office/powerpoint/2010/main" val="4092059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6C6EB5-F43C-A4E5-064B-950E90D852EE}"/>
              </a:ext>
            </a:extLst>
          </p:cNvPr>
          <p:cNvSpPr>
            <a:spLocks noGrp="1"/>
          </p:cNvSpPr>
          <p:nvPr>
            <p:ph type="title"/>
          </p:nvPr>
        </p:nvSpPr>
        <p:spPr/>
        <p:txBody>
          <a:bodyPr>
            <a:normAutofit/>
          </a:bodyPr>
          <a:lstStyle/>
          <a:p>
            <a:r>
              <a:rPr kumimoji="1" lang="ja-JP" altLang="en-US" sz="5400" dirty="0"/>
              <a:t>ケーススタディ</a:t>
            </a:r>
          </a:p>
        </p:txBody>
      </p:sp>
      <p:sp>
        <p:nvSpPr>
          <p:cNvPr id="5" name="スライド番号プレースホルダー 4">
            <a:extLst>
              <a:ext uri="{FF2B5EF4-FFF2-40B4-BE49-F238E27FC236}">
                <a16:creationId xmlns:a16="http://schemas.microsoft.com/office/drawing/2014/main" id="{F59DFC31-057B-7050-428E-3EA2D9C2DB9F}"/>
              </a:ext>
            </a:extLst>
          </p:cNvPr>
          <p:cNvSpPr>
            <a:spLocks noGrp="1"/>
          </p:cNvSpPr>
          <p:nvPr>
            <p:ph type="sldNum" sz="quarter" idx="12"/>
          </p:nvPr>
        </p:nvSpPr>
        <p:spPr/>
        <p:txBody>
          <a:bodyPr/>
          <a:lstStyle/>
          <a:p>
            <a:fld id="{3222578B-150A-4CC0-9100-3CB79DB08D4F}" type="slidenum">
              <a:rPr kumimoji="1" lang="ja-JP" altLang="en-US" smtClean="0"/>
              <a:t>17</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6DDA236B-8E34-A37C-4AB8-F2297A69757A}"/>
                  </a:ext>
                </a:extLst>
              </p14:cNvPr>
              <p14:cNvContentPartPr/>
              <p14:nvPr/>
            </p14:nvContentPartPr>
            <p14:xfrm>
              <a:off x="9188113" y="5316271"/>
              <a:ext cx="360" cy="360"/>
            </p14:xfrm>
          </p:contentPart>
        </mc:Choice>
        <mc:Fallback xmlns="">
          <p:pic>
            <p:nvPicPr>
              <p:cNvPr id="3" name="インク 2">
                <a:extLst>
                  <a:ext uri="{FF2B5EF4-FFF2-40B4-BE49-F238E27FC236}">
                    <a16:creationId xmlns:a16="http://schemas.microsoft.com/office/drawing/2014/main" id="{6DDA236B-8E34-A37C-4AB8-F2297A69757A}"/>
                  </a:ext>
                </a:extLst>
              </p:cNvPr>
              <p:cNvPicPr/>
              <p:nvPr/>
            </p:nvPicPr>
            <p:blipFill>
              <a:blip r:embed="rId4"/>
              <a:stretch>
                <a:fillRect/>
              </a:stretch>
            </p:blipFill>
            <p:spPr>
              <a:xfrm>
                <a:off x="9179113" y="5307271"/>
                <a:ext cx="18000" cy="18000"/>
              </a:xfrm>
              <a:prstGeom prst="rect">
                <a:avLst/>
              </a:prstGeom>
            </p:spPr>
          </p:pic>
        </mc:Fallback>
      </mc:AlternateContent>
      <p:pic>
        <p:nvPicPr>
          <p:cNvPr id="9" name="図 8" descr="ボート, 写真, 水, 小さい が含まれている画像&#10;&#10;自動的に生成された説明">
            <a:extLst>
              <a:ext uri="{FF2B5EF4-FFF2-40B4-BE49-F238E27FC236}">
                <a16:creationId xmlns:a16="http://schemas.microsoft.com/office/drawing/2014/main" id="{32E6F7DD-DEBB-CF92-7EB3-4C979AE6F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7392" y="2637675"/>
            <a:ext cx="4048822" cy="2442790"/>
          </a:xfrm>
          <a:prstGeom prst="rect">
            <a:avLst/>
          </a:prstGeom>
        </p:spPr>
      </p:pic>
      <p:pic>
        <p:nvPicPr>
          <p:cNvPr id="12" name="図 11" descr="部屋の中で歩いている人たち&#10;&#10;低い精度で自動的に生成された説明">
            <a:extLst>
              <a:ext uri="{FF2B5EF4-FFF2-40B4-BE49-F238E27FC236}">
                <a16:creationId xmlns:a16="http://schemas.microsoft.com/office/drawing/2014/main" id="{4B43B919-4AC2-4D8C-9051-EDC1976FDF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5072" y="2754353"/>
            <a:ext cx="2926080" cy="2194560"/>
          </a:xfrm>
          <a:prstGeom prst="rect">
            <a:avLst/>
          </a:prstGeom>
        </p:spPr>
      </p:pic>
      <p:sp>
        <p:nvSpPr>
          <p:cNvPr id="13" name="テキスト ボックス 12">
            <a:extLst>
              <a:ext uri="{FF2B5EF4-FFF2-40B4-BE49-F238E27FC236}">
                <a16:creationId xmlns:a16="http://schemas.microsoft.com/office/drawing/2014/main" id="{58064097-0A80-8F96-CFF5-413AD39A3449}"/>
              </a:ext>
            </a:extLst>
          </p:cNvPr>
          <p:cNvSpPr txBox="1"/>
          <p:nvPr/>
        </p:nvSpPr>
        <p:spPr>
          <a:xfrm>
            <a:off x="3321559" y="5085438"/>
            <a:ext cx="1415772" cy="461665"/>
          </a:xfrm>
          <a:prstGeom prst="rect">
            <a:avLst/>
          </a:prstGeom>
          <a:noFill/>
        </p:spPr>
        <p:txBody>
          <a:bodyPr wrap="none" rtlCol="0">
            <a:spAutoFit/>
          </a:bodyPr>
          <a:lstStyle/>
          <a:p>
            <a:r>
              <a:rPr lang="ja-JP" altLang="en-US" sz="2400" b="1" dirty="0"/>
              <a:t>操作画面</a:t>
            </a:r>
            <a:endParaRPr kumimoji="1" lang="ja-JP" altLang="en-US" sz="2400" b="1" dirty="0"/>
          </a:p>
        </p:txBody>
      </p:sp>
      <p:sp>
        <p:nvSpPr>
          <p:cNvPr id="14" name="テキスト ボックス 13">
            <a:extLst>
              <a:ext uri="{FF2B5EF4-FFF2-40B4-BE49-F238E27FC236}">
                <a16:creationId xmlns:a16="http://schemas.microsoft.com/office/drawing/2014/main" id="{3D7F3DB6-7041-3592-51E1-06080E306E3D}"/>
              </a:ext>
            </a:extLst>
          </p:cNvPr>
          <p:cNvSpPr txBox="1"/>
          <p:nvPr/>
        </p:nvSpPr>
        <p:spPr>
          <a:xfrm>
            <a:off x="8326338" y="5085438"/>
            <a:ext cx="1723549" cy="461665"/>
          </a:xfrm>
          <a:prstGeom prst="rect">
            <a:avLst/>
          </a:prstGeom>
          <a:noFill/>
        </p:spPr>
        <p:txBody>
          <a:bodyPr wrap="none" rtlCol="0">
            <a:spAutoFit/>
          </a:bodyPr>
          <a:lstStyle/>
          <a:p>
            <a:r>
              <a:rPr kumimoji="1" lang="ja-JP" altLang="en-US" sz="2400" b="1" dirty="0"/>
              <a:t>実験の様子</a:t>
            </a:r>
          </a:p>
        </p:txBody>
      </p:sp>
      <p:sp>
        <p:nvSpPr>
          <p:cNvPr id="4" name="テキスト ボックス 3">
            <a:extLst>
              <a:ext uri="{FF2B5EF4-FFF2-40B4-BE49-F238E27FC236}">
                <a16:creationId xmlns:a16="http://schemas.microsoft.com/office/drawing/2014/main" id="{823F62E6-0384-FCF1-849A-62B06D1EEA1B}"/>
              </a:ext>
            </a:extLst>
          </p:cNvPr>
          <p:cNvSpPr txBox="1"/>
          <p:nvPr/>
        </p:nvSpPr>
        <p:spPr>
          <a:xfrm>
            <a:off x="2584553" y="5658795"/>
            <a:ext cx="6288901" cy="523220"/>
          </a:xfrm>
          <a:prstGeom prst="rect">
            <a:avLst/>
          </a:prstGeom>
          <a:noFill/>
        </p:spPr>
        <p:txBody>
          <a:bodyPr wrap="none" rtlCol="0">
            <a:spAutoFit/>
          </a:bodyPr>
          <a:lstStyle/>
          <a:p>
            <a:r>
              <a:rPr lang="ja-JP" altLang="en-US" sz="2800" dirty="0"/>
              <a:t>→インタラクションの間は短くはなる</a:t>
            </a:r>
            <a:endParaRPr lang="en-US" altLang="ja-JP" sz="2800" dirty="0"/>
          </a:p>
        </p:txBody>
      </p:sp>
      <p:sp>
        <p:nvSpPr>
          <p:cNvPr id="6" name="テキスト ボックス 5">
            <a:extLst>
              <a:ext uri="{FF2B5EF4-FFF2-40B4-BE49-F238E27FC236}">
                <a16:creationId xmlns:a16="http://schemas.microsoft.com/office/drawing/2014/main" id="{EAD01498-B3A3-4A92-3379-AF6440F40E97}"/>
              </a:ext>
            </a:extLst>
          </p:cNvPr>
          <p:cNvSpPr txBox="1"/>
          <p:nvPr/>
        </p:nvSpPr>
        <p:spPr>
          <a:xfrm>
            <a:off x="3781504" y="1865023"/>
            <a:ext cx="4544834" cy="400110"/>
          </a:xfrm>
          <a:prstGeom prst="rect">
            <a:avLst/>
          </a:prstGeom>
          <a:noFill/>
          <a:ln>
            <a:solidFill>
              <a:srgbClr val="C00000"/>
            </a:solidFill>
          </a:ln>
        </p:spPr>
        <p:txBody>
          <a:bodyPr wrap="none" rtlCol="0">
            <a:spAutoFit/>
          </a:bodyPr>
          <a:lstStyle/>
          <a:p>
            <a:r>
              <a:rPr kumimoji="1" lang="ja-JP" altLang="en-US" sz="2000" dirty="0"/>
              <a:t>視界</a:t>
            </a:r>
            <a:r>
              <a:rPr lang="ja-JP" altLang="en-US" sz="2000" dirty="0"/>
              <a:t>が</a:t>
            </a:r>
            <a:r>
              <a:rPr kumimoji="1" lang="ja-JP" altLang="en-US" sz="2000" dirty="0"/>
              <a:t>広くなれば目標達成なのか調査</a:t>
            </a:r>
          </a:p>
        </p:txBody>
      </p:sp>
      <p:sp>
        <p:nvSpPr>
          <p:cNvPr id="7" name="テキスト ボックス 6">
            <a:extLst>
              <a:ext uri="{FF2B5EF4-FFF2-40B4-BE49-F238E27FC236}">
                <a16:creationId xmlns:a16="http://schemas.microsoft.com/office/drawing/2014/main" id="{CD245623-7724-6562-1B4D-F68174278C12}"/>
              </a:ext>
            </a:extLst>
          </p:cNvPr>
          <p:cNvSpPr txBox="1"/>
          <p:nvPr/>
        </p:nvSpPr>
        <p:spPr>
          <a:xfrm>
            <a:off x="-2062480" y="3698240"/>
            <a:ext cx="2062479" cy="923330"/>
          </a:xfrm>
          <a:prstGeom prst="rect">
            <a:avLst/>
          </a:prstGeom>
          <a:noFill/>
        </p:spPr>
        <p:txBody>
          <a:bodyPr wrap="square" rtlCol="0">
            <a:spAutoFit/>
          </a:bodyPr>
          <a:lstStyle/>
          <a:p>
            <a:r>
              <a:rPr kumimoji="1" lang="en-US" altLang="ja-JP" b="1" dirty="0">
                <a:solidFill>
                  <a:srgbClr val="0070C0"/>
                </a:solidFill>
              </a:rPr>
              <a:t>360</a:t>
            </a:r>
            <a:r>
              <a:rPr kumimoji="1" lang="ja-JP" altLang="en-US" b="1" dirty="0">
                <a:solidFill>
                  <a:srgbClr val="0070C0"/>
                </a:solidFill>
              </a:rPr>
              <a:t>度カメラのように視界が広くなればいいのか？</a:t>
            </a:r>
          </a:p>
        </p:txBody>
      </p:sp>
    </p:spTree>
    <p:extLst>
      <p:ext uri="{BB962C8B-B14F-4D97-AF65-F5344CB8AC3E}">
        <p14:creationId xmlns:p14="http://schemas.microsoft.com/office/powerpoint/2010/main" val="1460140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6C6EB5-F43C-A4E5-064B-950E90D852EE}"/>
              </a:ext>
            </a:extLst>
          </p:cNvPr>
          <p:cNvSpPr>
            <a:spLocks noGrp="1"/>
          </p:cNvSpPr>
          <p:nvPr>
            <p:ph type="title"/>
          </p:nvPr>
        </p:nvSpPr>
        <p:spPr/>
        <p:txBody>
          <a:bodyPr>
            <a:normAutofit/>
          </a:bodyPr>
          <a:lstStyle/>
          <a:p>
            <a:r>
              <a:rPr kumimoji="1" lang="ja-JP" altLang="en-US" sz="5400" dirty="0"/>
              <a:t>ケーススタディ</a:t>
            </a:r>
          </a:p>
        </p:txBody>
      </p:sp>
      <p:sp>
        <p:nvSpPr>
          <p:cNvPr id="5" name="スライド番号プレースホルダー 4">
            <a:extLst>
              <a:ext uri="{FF2B5EF4-FFF2-40B4-BE49-F238E27FC236}">
                <a16:creationId xmlns:a16="http://schemas.microsoft.com/office/drawing/2014/main" id="{F59DFC31-057B-7050-428E-3EA2D9C2DB9F}"/>
              </a:ext>
            </a:extLst>
          </p:cNvPr>
          <p:cNvSpPr>
            <a:spLocks noGrp="1"/>
          </p:cNvSpPr>
          <p:nvPr>
            <p:ph type="sldNum" sz="quarter" idx="12"/>
          </p:nvPr>
        </p:nvSpPr>
        <p:spPr>
          <a:xfrm>
            <a:off x="10579402" y="6075998"/>
            <a:ext cx="702648" cy="365125"/>
          </a:xfrm>
        </p:spPr>
        <p:txBody>
          <a:bodyPr/>
          <a:lstStyle/>
          <a:p>
            <a:fld id="{3222578B-150A-4CC0-9100-3CB79DB08D4F}" type="slidenum">
              <a:rPr kumimoji="1" lang="ja-JP" altLang="en-US" smtClean="0"/>
              <a:t>18</a:t>
            </a:fld>
            <a:endParaRPr kumimoji="1" lang="ja-JP" altLang="en-US"/>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6DDA236B-8E34-A37C-4AB8-F2297A69757A}"/>
                  </a:ext>
                </a:extLst>
              </p14:cNvPr>
              <p14:cNvContentPartPr/>
              <p14:nvPr/>
            </p14:nvContentPartPr>
            <p14:xfrm>
              <a:off x="9234370" y="5266488"/>
              <a:ext cx="360" cy="360"/>
            </p14:xfrm>
          </p:contentPart>
        </mc:Choice>
        <mc:Fallback xmlns="">
          <p:pic>
            <p:nvPicPr>
              <p:cNvPr id="3" name="インク 2">
                <a:extLst>
                  <a:ext uri="{FF2B5EF4-FFF2-40B4-BE49-F238E27FC236}">
                    <a16:creationId xmlns:a16="http://schemas.microsoft.com/office/drawing/2014/main" id="{6DDA236B-8E34-A37C-4AB8-F2297A69757A}"/>
                  </a:ext>
                </a:extLst>
              </p:cNvPr>
              <p:cNvPicPr/>
              <p:nvPr/>
            </p:nvPicPr>
            <p:blipFill>
              <a:blip r:embed="rId4"/>
              <a:stretch>
                <a:fillRect/>
              </a:stretch>
            </p:blipFill>
            <p:spPr>
              <a:xfrm>
                <a:off x="9225370" y="5257488"/>
                <a:ext cx="18000" cy="18000"/>
              </a:xfrm>
              <a:prstGeom prst="rect">
                <a:avLst/>
              </a:prstGeom>
            </p:spPr>
          </p:pic>
        </mc:Fallback>
      </mc:AlternateContent>
      <p:sp>
        <p:nvSpPr>
          <p:cNvPr id="4" name="テキスト ボックス 3">
            <a:extLst>
              <a:ext uri="{FF2B5EF4-FFF2-40B4-BE49-F238E27FC236}">
                <a16:creationId xmlns:a16="http://schemas.microsoft.com/office/drawing/2014/main" id="{B56979F0-E6AF-AFCC-7E01-382C96402F0D}"/>
              </a:ext>
            </a:extLst>
          </p:cNvPr>
          <p:cNvSpPr txBox="1"/>
          <p:nvPr/>
        </p:nvSpPr>
        <p:spPr>
          <a:xfrm>
            <a:off x="1045850" y="1690688"/>
            <a:ext cx="1415772" cy="584775"/>
          </a:xfrm>
          <a:prstGeom prst="rect">
            <a:avLst/>
          </a:prstGeom>
          <a:noFill/>
        </p:spPr>
        <p:txBody>
          <a:bodyPr wrap="none" rtlCol="0">
            <a:spAutoFit/>
          </a:bodyPr>
          <a:lstStyle/>
          <a:p>
            <a:r>
              <a:rPr kumimoji="1" lang="ja-JP" altLang="en-US" sz="3200" b="1" u="sng" dirty="0"/>
              <a:t>問題点</a:t>
            </a:r>
          </a:p>
        </p:txBody>
      </p:sp>
      <p:sp>
        <p:nvSpPr>
          <p:cNvPr id="6" name="テキスト ボックス 5">
            <a:extLst>
              <a:ext uri="{FF2B5EF4-FFF2-40B4-BE49-F238E27FC236}">
                <a16:creationId xmlns:a16="http://schemas.microsoft.com/office/drawing/2014/main" id="{52A22963-604E-1E98-94F6-D8C1C335D31D}"/>
              </a:ext>
            </a:extLst>
          </p:cNvPr>
          <p:cNvSpPr txBox="1"/>
          <p:nvPr/>
        </p:nvSpPr>
        <p:spPr>
          <a:xfrm>
            <a:off x="1730653" y="3901963"/>
            <a:ext cx="9551397" cy="1569660"/>
          </a:xfrm>
          <a:prstGeom prst="rect">
            <a:avLst/>
          </a:prstGeom>
          <a:noFill/>
          <a:ln>
            <a:solidFill>
              <a:schemeClr val="accent1">
                <a:lumMod val="60000"/>
                <a:lumOff val="40000"/>
              </a:schemeClr>
            </a:solidFill>
          </a:ln>
        </p:spPr>
        <p:txBody>
          <a:bodyPr wrap="square" rtlCol="0">
            <a:spAutoFit/>
          </a:bodyPr>
          <a:lstStyle/>
          <a:p>
            <a:r>
              <a:rPr kumimoji="1" lang="ja-JP" altLang="en-US" sz="3200" dirty="0"/>
              <a:t>・見る所が多く、操作に集中しすぎて会話行えない</a:t>
            </a:r>
            <a:endParaRPr kumimoji="1" lang="en-US" altLang="ja-JP" sz="3200" dirty="0"/>
          </a:p>
          <a:p>
            <a:r>
              <a:rPr kumimoji="1" lang="ja-JP" altLang="en-US" sz="3200" dirty="0"/>
              <a:t>・空間的なイメージ湧かない</a:t>
            </a:r>
            <a:endParaRPr kumimoji="1" lang="en-US" altLang="ja-JP" sz="3200" dirty="0"/>
          </a:p>
          <a:p>
            <a:r>
              <a:rPr lang="ja-JP" altLang="en-US" sz="3200" dirty="0"/>
              <a:t>・見ている方向の不一致</a:t>
            </a:r>
            <a:endParaRPr kumimoji="1" lang="en-US" altLang="ja-JP" sz="3200" dirty="0"/>
          </a:p>
        </p:txBody>
      </p:sp>
      <p:sp>
        <p:nvSpPr>
          <p:cNvPr id="7" name="テキスト ボックス 6">
            <a:extLst>
              <a:ext uri="{FF2B5EF4-FFF2-40B4-BE49-F238E27FC236}">
                <a16:creationId xmlns:a16="http://schemas.microsoft.com/office/drawing/2014/main" id="{3D42E8FF-F728-06C3-5F5F-E36E09DD49FC}"/>
              </a:ext>
            </a:extLst>
          </p:cNvPr>
          <p:cNvSpPr txBox="1"/>
          <p:nvPr/>
        </p:nvSpPr>
        <p:spPr>
          <a:xfrm>
            <a:off x="1730653" y="2464070"/>
            <a:ext cx="4698722" cy="1077218"/>
          </a:xfrm>
          <a:prstGeom prst="rect">
            <a:avLst/>
          </a:prstGeom>
          <a:noFill/>
        </p:spPr>
        <p:txBody>
          <a:bodyPr wrap="none" rtlCol="0">
            <a:spAutoFit/>
          </a:bodyPr>
          <a:lstStyle/>
          <a:p>
            <a:r>
              <a:rPr kumimoji="1" lang="ja-JP" altLang="en-US" sz="3200" dirty="0"/>
              <a:t>・距離感がつかみづらい</a:t>
            </a:r>
            <a:endParaRPr kumimoji="1" lang="en-US" altLang="ja-JP" sz="3200" dirty="0"/>
          </a:p>
          <a:p>
            <a:r>
              <a:rPr lang="ja-JP" altLang="en-US" sz="3200" dirty="0"/>
              <a:t>・操作が難しい</a:t>
            </a:r>
            <a:endParaRPr kumimoji="1" lang="ja-JP" altLang="en-US" sz="3200" dirty="0"/>
          </a:p>
        </p:txBody>
      </p:sp>
      <p:sp>
        <p:nvSpPr>
          <p:cNvPr id="13" name="テキスト ボックス 12">
            <a:extLst>
              <a:ext uri="{FF2B5EF4-FFF2-40B4-BE49-F238E27FC236}">
                <a16:creationId xmlns:a16="http://schemas.microsoft.com/office/drawing/2014/main" id="{C4AC5C90-8BCC-F862-D4D4-C465A898D03E}"/>
              </a:ext>
            </a:extLst>
          </p:cNvPr>
          <p:cNvSpPr txBox="1"/>
          <p:nvPr/>
        </p:nvSpPr>
        <p:spPr>
          <a:xfrm>
            <a:off x="1252698" y="5619923"/>
            <a:ext cx="7981672" cy="584775"/>
          </a:xfrm>
          <a:prstGeom prst="rect">
            <a:avLst/>
          </a:prstGeom>
          <a:noFill/>
        </p:spPr>
        <p:txBody>
          <a:bodyPr wrap="none" rtlCol="0">
            <a:spAutoFit/>
          </a:bodyPr>
          <a:lstStyle/>
          <a:p>
            <a:r>
              <a:rPr kumimoji="1" lang="ja-JP" altLang="en-US" sz="3200" dirty="0"/>
              <a:t>→</a:t>
            </a:r>
            <a:r>
              <a:rPr kumimoji="1" lang="ja-JP" altLang="en-US" sz="3200" dirty="0">
                <a:solidFill>
                  <a:srgbClr val="FF0000"/>
                </a:solidFill>
              </a:rPr>
              <a:t>視界を広くしても</a:t>
            </a:r>
            <a:r>
              <a:rPr lang="ja-JP" altLang="en-US" sz="3200" dirty="0">
                <a:solidFill>
                  <a:srgbClr val="FF0000"/>
                </a:solidFill>
              </a:rPr>
              <a:t>目標達成とは言えない</a:t>
            </a:r>
            <a:endParaRPr kumimoji="1" lang="ja-JP" altLang="en-US" sz="3200" dirty="0">
              <a:solidFill>
                <a:srgbClr val="FF0000"/>
              </a:solidFill>
            </a:endParaRPr>
          </a:p>
        </p:txBody>
      </p:sp>
      <p:sp>
        <p:nvSpPr>
          <p:cNvPr id="8" name="テキスト ボックス 7">
            <a:extLst>
              <a:ext uri="{FF2B5EF4-FFF2-40B4-BE49-F238E27FC236}">
                <a16:creationId xmlns:a16="http://schemas.microsoft.com/office/drawing/2014/main" id="{C9D3ACDD-263A-4F9A-F1F5-8C5AECC89AFD}"/>
              </a:ext>
            </a:extLst>
          </p:cNvPr>
          <p:cNvSpPr txBox="1"/>
          <p:nvPr/>
        </p:nvSpPr>
        <p:spPr>
          <a:xfrm>
            <a:off x="7475815" y="5144489"/>
            <a:ext cx="3877985" cy="369332"/>
          </a:xfrm>
          <a:prstGeom prst="rect">
            <a:avLst/>
          </a:prstGeom>
          <a:noFill/>
        </p:spPr>
        <p:txBody>
          <a:bodyPr wrap="none" rtlCol="0">
            <a:spAutoFit/>
          </a:bodyPr>
          <a:lstStyle/>
          <a:p>
            <a:r>
              <a:rPr kumimoji="1" lang="ja-JP" altLang="en-US" dirty="0">
                <a:solidFill>
                  <a:schemeClr val="accent1">
                    <a:lumMod val="60000"/>
                    <a:lumOff val="40000"/>
                  </a:schemeClr>
                </a:solidFill>
              </a:rPr>
              <a:t>視界が増えることによるデメリット</a:t>
            </a:r>
          </a:p>
        </p:txBody>
      </p:sp>
    </p:spTree>
    <p:extLst>
      <p:ext uri="{BB962C8B-B14F-4D97-AF65-F5344CB8AC3E}">
        <p14:creationId xmlns:p14="http://schemas.microsoft.com/office/powerpoint/2010/main" val="876711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図 8" descr="ダイアグラム&#10;&#10;自動的に生成された説明">
            <a:extLst>
              <a:ext uri="{FF2B5EF4-FFF2-40B4-BE49-F238E27FC236}">
                <a16:creationId xmlns:a16="http://schemas.microsoft.com/office/drawing/2014/main" id="{3ACB1A81-A4B9-516B-1FFC-A2D048A81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168" y="789140"/>
            <a:ext cx="9836572" cy="5527375"/>
          </a:xfrm>
          <a:prstGeom prst="rect">
            <a:avLst/>
          </a:prstGeom>
        </p:spPr>
      </p:pic>
      <p:sp>
        <p:nvSpPr>
          <p:cNvPr id="2" name="タイトル 1">
            <a:extLst>
              <a:ext uri="{FF2B5EF4-FFF2-40B4-BE49-F238E27FC236}">
                <a16:creationId xmlns:a16="http://schemas.microsoft.com/office/drawing/2014/main" id="{C06C6EB5-F43C-A4E5-064B-950E90D852EE}"/>
              </a:ext>
            </a:extLst>
          </p:cNvPr>
          <p:cNvSpPr>
            <a:spLocks noGrp="1"/>
          </p:cNvSpPr>
          <p:nvPr>
            <p:ph type="title"/>
          </p:nvPr>
        </p:nvSpPr>
        <p:spPr/>
        <p:txBody>
          <a:bodyPr>
            <a:normAutofit/>
          </a:bodyPr>
          <a:lstStyle/>
          <a:p>
            <a:r>
              <a:rPr kumimoji="1" lang="ja-JP" altLang="en-US" sz="5400" dirty="0"/>
              <a:t>全体図</a:t>
            </a:r>
          </a:p>
        </p:txBody>
      </p:sp>
    </p:spTree>
    <p:extLst>
      <p:ext uri="{BB962C8B-B14F-4D97-AF65-F5344CB8AC3E}">
        <p14:creationId xmlns:p14="http://schemas.microsoft.com/office/powerpoint/2010/main" val="179668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A2B813-6BA1-C63C-40A3-AF640B4D773F}"/>
              </a:ext>
            </a:extLst>
          </p:cNvPr>
          <p:cNvSpPr>
            <a:spLocks noGrp="1"/>
          </p:cNvSpPr>
          <p:nvPr>
            <p:ph type="title"/>
          </p:nvPr>
        </p:nvSpPr>
        <p:spPr/>
        <p:txBody>
          <a:bodyPr>
            <a:normAutofit/>
          </a:bodyPr>
          <a:lstStyle/>
          <a:p>
            <a:r>
              <a:rPr lang="ja-JP" altLang="en-US" sz="5400" dirty="0"/>
              <a:t>アバターロボット</a:t>
            </a:r>
            <a:endParaRPr kumimoji="1" lang="ja-JP" altLang="en-US" sz="5400" dirty="0"/>
          </a:p>
        </p:txBody>
      </p:sp>
      <p:sp>
        <p:nvSpPr>
          <p:cNvPr id="43" name="コンテンツ プレースホルダー 2">
            <a:extLst>
              <a:ext uri="{FF2B5EF4-FFF2-40B4-BE49-F238E27FC236}">
                <a16:creationId xmlns:a16="http://schemas.microsoft.com/office/drawing/2014/main" id="{A1E066AE-D2B0-BBD9-29AD-99607776C55D}"/>
              </a:ext>
            </a:extLst>
          </p:cNvPr>
          <p:cNvSpPr>
            <a:spLocks noGrp="1"/>
          </p:cNvSpPr>
          <p:nvPr>
            <p:ph idx="1"/>
          </p:nvPr>
        </p:nvSpPr>
        <p:spPr>
          <a:xfrm>
            <a:off x="838200" y="1756310"/>
            <a:ext cx="11407648" cy="2414016"/>
          </a:xfrm>
        </p:spPr>
        <p:txBody>
          <a:bodyPr>
            <a:normAutofit lnSpcReduction="10000"/>
          </a:bodyPr>
          <a:lstStyle/>
          <a:p>
            <a:pPr marL="0" indent="0">
              <a:buNone/>
            </a:pPr>
            <a:r>
              <a:rPr lang="ja-JP" altLang="en-US" sz="4400" b="1" u="sng" dirty="0"/>
              <a:t>アバターロボット</a:t>
            </a:r>
            <a:endParaRPr lang="en-US" altLang="ja-JP" sz="4400" b="1" u="sng" dirty="0"/>
          </a:p>
          <a:p>
            <a:pPr marL="0" indent="0">
              <a:buNone/>
            </a:pPr>
            <a:r>
              <a:rPr kumimoji="1" lang="ja-JP" altLang="en-US" sz="3600" dirty="0"/>
              <a:t>人間が遠隔地から操縦することができ、</a:t>
            </a:r>
            <a:endParaRPr kumimoji="1" lang="en-US" altLang="ja-JP" sz="3600" dirty="0"/>
          </a:p>
          <a:p>
            <a:pPr marL="0" indent="0">
              <a:buNone/>
            </a:pPr>
            <a:r>
              <a:rPr kumimoji="1" lang="ja-JP" altLang="en-US" sz="3600" dirty="0"/>
              <a:t>自分の分身のように扱えるロボット</a:t>
            </a:r>
            <a:endParaRPr kumimoji="1" lang="en-US" altLang="ja-JP" sz="3600" dirty="0"/>
          </a:p>
          <a:p>
            <a:pPr marL="0" indent="0">
              <a:buNone/>
            </a:pPr>
            <a:endParaRPr lang="en-US" altLang="ja-JP" sz="3600" dirty="0"/>
          </a:p>
        </p:txBody>
      </p:sp>
      <p:sp>
        <p:nvSpPr>
          <p:cNvPr id="3" name="スライド番号プレースホルダー 2">
            <a:extLst>
              <a:ext uri="{FF2B5EF4-FFF2-40B4-BE49-F238E27FC236}">
                <a16:creationId xmlns:a16="http://schemas.microsoft.com/office/drawing/2014/main" id="{658ACBD2-B5BB-70C4-89DB-2B2D3ECAB7CB}"/>
              </a:ext>
            </a:extLst>
          </p:cNvPr>
          <p:cNvSpPr>
            <a:spLocks noGrp="1"/>
          </p:cNvSpPr>
          <p:nvPr>
            <p:ph type="sldNum" sz="quarter" idx="12"/>
          </p:nvPr>
        </p:nvSpPr>
        <p:spPr/>
        <p:txBody>
          <a:bodyPr/>
          <a:lstStyle/>
          <a:p>
            <a:fld id="{3222578B-150A-4CC0-9100-3CB79DB08D4F}" type="slidenum">
              <a:rPr kumimoji="1" lang="ja-JP" altLang="en-US" smtClean="0"/>
              <a:t>2</a:t>
            </a:fld>
            <a:endParaRPr kumimoji="1" lang="ja-JP" altLang="en-US"/>
          </a:p>
        </p:txBody>
      </p:sp>
      <p:sp>
        <p:nvSpPr>
          <p:cNvPr id="5" name="テキスト ボックス 4">
            <a:extLst>
              <a:ext uri="{FF2B5EF4-FFF2-40B4-BE49-F238E27FC236}">
                <a16:creationId xmlns:a16="http://schemas.microsoft.com/office/drawing/2014/main" id="{15441813-4070-423B-300F-25F27A9845BD}"/>
              </a:ext>
            </a:extLst>
          </p:cNvPr>
          <p:cNvSpPr txBox="1"/>
          <p:nvPr/>
        </p:nvSpPr>
        <p:spPr>
          <a:xfrm>
            <a:off x="838200" y="4235948"/>
            <a:ext cx="4134465" cy="1384995"/>
          </a:xfrm>
          <a:prstGeom prst="rect">
            <a:avLst/>
          </a:prstGeom>
          <a:noFill/>
        </p:spPr>
        <p:txBody>
          <a:bodyPr wrap="none" rtlCol="0">
            <a:spAutoFit/>
          </a:bodyPr>
          <a:lstStyle/>
          <a:p>
            <a:r>
              <a:rPr lang="ja-JP" altLang="en-US" sz="2800" u="sng" dirty="0"/>
              <a:t>利用例</a:t>
            </a:r>
            <a:endParaRPr lang="en-US" altLang="ja-JP" sz="2800" u="sng" dirty="0"/>
          </a:p>
          <a:p>
            <a:r>
              <a:rPr kumimoji="1" lang="ja-JP" altLang="en-US" sz="2800" dirty="0"/>
              <a:t>　遠隔の人たちとの会話</a:t>
            </a:r>
            <a:endParaRPr kumimoji="1" lang="en-US" altLang="ja-JP" sz="2800" dirty="0"/>
          </a:p>
          <a:p>
            <a:r>
              <a:rPr lang="ja-JP" altLang="en-US" sz="2800" dirty="0"/>
              <a:t>　危険場所での作業</a:t>
            </a:r>
            <a:endParaRPr kumimoji="1" lang="ja-JP" altLang="en-US" sz="2800" dirty="0"/>
          </a:p>
        </p:txBody>
      </p:sp>
      <p:pic>
        <p:nvPicPr>
          <p:cNvPr id="1028" name="Picture 4">
            <a:extLst>
              <a:ext uri="{FF2B5EF4-FFF2-40B4-BE49-F238E27FC236}">
                <a16:creationId xmlns:a16="http://schemas.microsoft.com/office/drawing/2014/main" id="{07EE60B5-52D5-1D5E-B67F-2EDA50F27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530" y="4782996"/>
            <a:ext cx="1443234" cy="1384994"/>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コンピュータ が含まれている画像&#10;&#10;自動的に生成された説明">
            <a:extLst>
              <a:ext uri="{FF2B5EF4-FFF2-40B4-BE49-F238E27FC236}">
                <a16:creationId xmlns:a16="http://schemas.microsoft.com/office/drawing/2014/main" id="{AF4F3BFA-106B-AD49-F614-309274682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0349" y="5785133"/>
            <a:ext cx="1748175" cy="983348"/>
          </a:xfrm>
          <a:prstGeom prst="rect">
            <a:avLst/>
          </a:prstGeom>
        </p:spPr>
      </p:pic>
      <p:pic>
        <p:nvPicPr>
          <p:cNvPr id="1032" name="Picture 8" descr="ショッピングモールのイラスト">
            <a:extLst>
              <a:ext uri="{FF2B5EF4-FFF2-40B4-BE49-F238E27FC236}">
                <a16:creationId xmlns:a16="http://schemas.microsoft.com/office/drawing/2014/main" id="{F2841D99-5B32-7199-3330-62964DEED5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6370" y="4497026"/>
            <a:ext cx="2499957" cy="2499957"/>
          </a:xfrm>
          <a:prstGeom prst="rect">
            <a:avLst/>
          </a:prstGeom>
          <a:noFill/>
          <a:extLst>
            <a:ext uri="{909E8E84-426E-40DD-AFC4-6F175D3DCCD1}">
              <a14:hiddenFill xmlns:a14="http://schemas.microsoft.com/office/drawing/2010/main">
                <a:solidFill>
                  <a:srgbClr val="FFFFFF"/>
                </a:solidFill>
              </a14:hiddenFill>
            </a:ext>
          </a:extLst>
        </p:spPr>
      </p:pic>
      <p:sp>
        <p:nvSpPr>
          <p:cNvPr id="18" name="円弧 17">
            <a:extLst>
              <a:ext uri="{FF2B5EF4-FFF2-40B4-BE49-F238E27FC236}">
                <a16:creationId xmlns:a16="http://schemas.microsoft.com/office/drawing/2014/main" id="{8849393B-DCFD-BD0B-E162-EF21D9042F0B}"/>
              </a:ext>
            </a:extLst>
          </p:cNvPr>
          <p:cNvSpPr/>
          <p:nvPr/>
        </p:nvSpPr>
        <p:spPr>
          <a:xfrm rot="1226438">
            <a:off x="6794533" y="6284432"/>
            <a:ext cx="329019" cy="52810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円弧 18">
            <a:extLst>
              <a:ext uri="{FF2B5EF4-FFF2-40B4-BE49-F238E27FC236}">
                <a16:creationId xmlns:a16="http://schemas.microsoft.com/office/drawing/2014/main" id="{A56034FF-6CCB-3B95-2C46-AD197AC4559F}"/>
              </a:ext>
            </a:extLst>
          </p:cNvPr>
          <p:cNvSpPr/>
          <p:nvPr/>
        </p:nvSpPr>
        <p:spPr>
          <a:xfrm rot="1424861">
            <a:off x="6654426" y="5738959"/>
            <a:ext cx="1169727" cy="159990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a:extLst>
              <a:ext uri="{FF2B5EF4-FFF2-40B4-BE49-F238E27FC236}">
                <a16:creationId xmlns:a16="http://schemas.microsoft.com/office/drawing/2014/main" id="{ECA9A96A-4CC3-CC30-307F-90239A6C5E1E}"/>
              </a:ext>
            </a:extLst>
          </p:cNvPr>
          <p:cNvSpPr/>
          <p:nvPr/>
        </p:nvSpPr>
        <p:spPr>
          <a:xfrm rot="770319">
            <a:off x="6805495" y="6053857"/>
            <a:ext cx="600818" cy="107286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9B66C4DB-792C-1C59-27EB-B282AFE5469E}"/>
              </a:ext>
            </a:extLst>
          </p:cNvPr>
          <p:cNvPicPr>
            <a:picLocks noChangeAspect="1"/>
          </p:cNvPicPr>
          <p:nvPr/>
        </p:nvPicPr>
        <p:blipFill>
          <a:blip r:embed="rId6"/>
          <a:stretch>
            <a:fillRect/>
          </a:stretch>
        </p:blipFill>
        <p:spPr>
          <a:xfrm>
            <a:off x="8038897" y="5062416"/>
            <a:ext cx="1952898" cy="1790950"/>
          </a:xfrm>
          <a:prstGeom prst="rect">
            <a:avLst/>
          </a:prstGeom>
        </p:spPr>
      </p:pic>
      <p:sp>
        <p:nvSpPr>
          <p:cNvPr id="4" name="楕円 3">
            <a:extLst>
              <a:ext uri="{FF2B5EF4-FFF2-40B4-BE49-F238E27FC236}">
                <a16:creationId xmlns:a16="http://schemas.microsoft.com/office/drawing/2014/main" id="{9A0BA021-0320-ADB0-8C3B-1EF5CA442CD0}"/>
              </a:ext>
            </a:extLst>
          </p:cNvPr>
          <p:cNvSpPr/>
          <p:nvPr/>
        </p:nvSpPr>
        <p:spPr>
          <a:xfrm>
            <a:off x="8657832" y="5281339"/>
            <a:ext cx="515217" cy="3883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8F14F0D-1929-5B3B-C740-9B2E909674ED}"/>
              </a:ext>
            </a:extLst>
          </p:cNvPr>
          <p:cNvSpPr/>
          <p:nvPr/>
        </p:nvSpPr>
        <p:spPr>
          <a:xfrm>
            <a:off x="5140349" y="5957891"/>
            <a:ext cx="515217" cy="3883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7137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E11EB-AF4C-EB32-22F5-624AD1575200}"/>
              </a:ext>
            </a:extLst>
          </p:cNvPr>
          <p:cNvSpPr>
            <a:spLocks noGrp="1"/>
          </p:cNvSpPr>
          <p:nvPr>
            <p:ph type="title"/>
          </p:nvPr>
        </p:nvSpPr>
        <p:spPr/>
        <p:txBody>
          <a:bodyPr>
            <a:normAutofit/>
          </a:bodyPr>
          <a:lstStyle/>
          <a:p>
            <a:r>
              <a:rPr lang="en-US" altLang="ja-JP" sz="5400" dirty="0"/>
              <a:t>VR</a:t>
            </a:r>
            <a:r>
              <a:rPr lang="ja-JP" altLang="en-US" sz="5400" dirty="0"/>
              <a:t>・</a:t>
            </a:r>
            <a:r>
              <a:rPr lang="en-US" altLang="ja-JP" sz="5400" dirty="0"/>
              <a:t>360</a:t>
            </a:r>
            <a:r>
              <a:rPr lang="ja-JP" altLang="en-US" sz="5400" dirty="0"/>
              <a:t>度カメラ</a:t>
            </a:r>
            <a:endParaRPr kumimoji="1" lang="ja-JP" altLang="en-US" sz="5400" dirty="0"/>
          </a:p>
        </p:txBody>
      </p:sp>
      <p:sp>
        <p:nvSpPr>
          <p:cNvPr id="4" name="スライド番号プレースホルダー 3">
            <a:extLst>
              <a:ext uri="{FF2B5EF4-FFF2-40B4-BE49-F238E27FC236}">
                <a16:creationId xmlns:a16="http://schemas.microsoft.com/office/drawing/2014/main" id="{8074BCEE-C7E9-E6DA-0973-181D160DA13D}"/>
              </a:ext>
            </a:extLst>
          </p:cNvPr>
          <p:cNvSpPr>
            <a:spLocks noGrp="1"/>
          </p:cNvSpPr>
          <p:nvPr>
            <p:ph type="sldNum" sz="quarter" idx="12"/>
          </p:nvPr>
        </p:nvSpPr>
        <p:spPr>
          <a:xfrm>
            <a:off x="10489100" y="6127750"/>
            <a:ext cx="702648" cy="365125"/>
          </a:xfrm>
        </p:spPr>
        <p:txBody>
          <a:bodyPr/>
          <a:lstStyle/>
          <a:p>
            <a:fld id="{3222578B-150A-4CC0-9100-3CB79DB08D4F}" type="slidenum">
              <a:rPr kumimoji="1" lang="ja-JP" altLang="en-US" smtClean="0"/>
              <a:t>20</a:t>
            </a:fld>
            <a:endParaRPr kumimoji="1" lang="ja-JP" altLang="en-US" dirty="0"/>
          </a:p>
        </p:txBody>
      </p:sp>
      <p:sp>
        <p:nvSpPr>
          <p:cNvPr id="11" name="テキスト ボックス 10">
            <a:extLst>
              <a:ext uri="{FF2B5EF4-FFF2-40B4-BE49-F238E27FC236}">
                <a16:creationId xmlns:a16="http://schemas.microsoft.com/office/drawing/2014/main" id="{103540BB-64EC-9C37-E37C-B7FD3994E2EC}"/>
              </a:ext>
            </a:extLst>
          </p:cNvPr>
          <p:cNvSpPr txBox="1"/>
          <p:nvPr/>
        </p:nvSpPr>
        <p:spPr>
          <a:xfrm>
            <a:off x="2658931" y="5971701"/>
            <a:ext cx="6546985" cy="461665"/>
          </a:xfrm>
          <a:prstGeom prst="rect">
            <a:avLst/>
          </a:prstGeom>
          <a:noFill/>
        </p:spPr>
        <p:txBody>
          <a:bodyPr wrap="none" rtlCol="0">
            <a:spAutoFit/>
          </a:bodyPr>
          <a:lstStyle/>
          <a:p>
            <a:r>
              <a:rPr kumimoji="1" lang="en-US" altLang="ja-JP" sz="2400" dirty="0"/>
              <a:t>360</a:t>
            </a:r>
            <a:r>
              <a:rPr kumimoji="1" lang="ja-JP" altLang="en-US" sz="2400" dirty="0"/>
              <a:t>度カメラ映像を利用したインターフェース</a:t>
            </a:r>
          </a:p>
        </p:txBody>
      </p:sp>
      <p:pic>
        <p:nvPicPr>
          <p:cNvPr id="5" name="図 4" descr="コンピューターのスクリーンショット&#10;&#10;自動的に生成された説明">
            <a:extLst>
              <a:ext uri="{FF2B5EF4-FFF2-40B4-BE49-F238E27FC236}">
                <a16:creationId xmlns:a16="http://schemas.microsoft.com/office/drawing/2014/main" id="{EC8F78BA-64D9-B374-1B7F-004085300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322" y="1622555"/>
            <a:ext cx="10268478" cy="4153113"/>
          </a:xfrm>
          <a:prstGeom prst="rect">
            <a:avLst/>
          </a:prstGeom>
        </p:spPr>
      </p:pic>
    </p:spTree>
    <p:extLst>
      <p:ext uri="{BB962C8B-B14F-4D97-AF65-F5344CB8AC3E}">
        <p14:creationId xmlns:p14="http://schemas.microsoft.com/office/powerpoint/2010/main" val="69358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A2B813-6BA1-C63C-40A3-AF640B4D773F}"/>
              </a:ext>
            </a:extLst>
          </p:cNvPr>
          <p:cNvSpPr>
            <a:spLocks noGrp="1"/>
          </p:cNvSpPr>
          <p:nvPr>
            <p:ph type="title"/>
          </p:nvPr>
        </p:nvSpPr>
        <p:spPr/>
        <p:txBody>
          <a:bodyPr>
            <a:normAutofit/>
          </a:bodyPr>
          <a:lstStyle/>
          <a:p>
            <a:r>
              <a:rPr kumimoji="1" lang="ja-JP" altLang="en-US" sz="5400" dirty="0"/>
              <a:t>実現目標</a:t>
            </a:r>
          </a:p>
        </p:txBody>
      </p:sp>
      <p:sp>
        <p:nvSpPr>
          <p:cNvPr id="43" name="コンテンツ プレースホルダー 2">
            <a:extLst>
              <a:ext uri="{FF2B5EF4-FFF2-40B4-BE49-F238E27FC236}">
                <a16:creationId xmlns:a16="http://schemas.microsoft.com/office/drawing/2014/main" id="{A1E066AE-D2B0-BBD9-29AD-99607776C55D}"/>
              </a:ext>
            </a:extLst>
          </p:cNvPr>
          <p:cNvSpPr>
            <a:spLocks noGrp="1"/>
          </p:cNvSpPr>
          <p:nvPr>
            <p:ph idx="1"/>
          </p:nvPr>
        </p:nvSpPr>
        <p:spPr>
          <a:xfrm>
            <a:off x="1289153" y="2216359"/>
            <a:ext cx="9084048" cy="3341660"/>
          </a:xfrm>
        </p:spPr>
        <p:txBody>
          <a:bodyPr>
            <a:normAutofit fontScale="40000" lnSpcReduction="20000"/>
          </a:bodyPr>
          <a:lstStyle/>
          <a:p>
            <a:pPr marL="0" indent="0">
              <a:buNone/>
            </a:pPr>
            <a:endParaRPr kumimoji="1" lang="en-US" altLang="ja-JP" sz="4400" dirty="0"/>
          </a:p>
          <a:p>
            <a:pPr marL="0" indent="0" algn="ctr">
              <a:buNone/>
            </a:pPr>
            <a:r>
              <a:rPr kumimoji="1" lang="ja-JP" altLang="en-US" sz="10000" dirty="0"/>
              <a:t>アバターロボットを使って</a:t>
            </a:r>
            <a:endParaRPr kumimoji="1" lang="en-US" altLang="ja-JP" sz="10000" dirty="0"/>
          </a:p>
          <a:p>
            <a:pPr marL="0" indent="0" algn="ctr">
              <a:buNone/>
            </a:pPr>
            <a:r>
              <a:rPr lang="ja-JP" altLang="en-US" sz="10000" b="1" u="sng" dirty="0"/>
              <a:t>遠隔地の</a:t>
            </a:r>
            <a:r>
              <a:rPr kumimoji="1" lang="ja-JP" altLang="en-US" sz="10000" b="1" u="sng" dirty="0"/>
              <a:t>人</a:t>
            </a:r>
            <a:r>
              <a:rPr kumimoji="1" lang="en-US" altLang="ja-JP" sz="10000" b="1" u="sng" dirty="0"/>
              <a:t>(</a:t>
            </a:r>
            <a:r>
              <a:rPr kumimoji="1" lang="ja-JP" altLang="en-US" sz="10000" b="1" u="sng" dirty="0"/>
              <a:t>パートナー</a:t>
            </a:r>
            <a:r>
              <a:rPr kumimoji="1" lang="en-US" altLang="ja-JP" sz="10000" b="1" u="sng" dirty="0"/>
              <a:t>)</a:t>
            </a:r>
            <a:r>
              <a:rPr kumimoji="1" lang="ja-JP" altLang="en-US" sz="10000" b="1" u="sng" dirty="0"/>
              <a:t>と一緒に歩き</a:t>
            </a:r>
            <a:endParaRPr kumimoji="1" lang="en-US" altLang="ja-JP" sz="10000" b="1" u="sng" dirty="0"/>
          </a:p>
          <a:p>
            <a:pPr marL="0" indent="0" algn="ctr">
              <a:buNone/>
            </a:pPr>
            <a:r>
              <a:rPr lang="ja-JP" altLang="en-US" sz="10000" dirty="0"/>
              <a:t>自然な</a:t>
            </a:r>
            <a:r>
              <a:rPr kumimoji="1" lang="ja-JP" altLang="en-US" sz="10000" dirty="0"/>
              <a:t>インタラクションを行う</a:t>
            </a:r>
          </a:p>
        </p:txBody>
      </p:sp>
      <p:sp>
        <p:nvSpPr>
          <p:cNvPr id="3" name="スライド番号プレースホルダー 2">
            <a:extLst>
              <a:ext uri="{FF2B5EF4-FFF2-40B4-BE49-F238E27FC236}">
                <a16:creationId xmlns:a16="http://schemas.microsoft.com/office/drawing/2014/main" id="{658ACBD2-B5BB-70C4-89DB-2B2D3ECAB7CB}"/>
              </a:ext>
            </a:extLst>
          </p:cNvPr>
          <p:cNvSpPr>
            <a:spLocks noGrp="1"/>
          </p:cNvSpPr>
          <p:nvPr>
            <p:ph type="sldNum" sz="quarter" idx="12"/>
          </p:nvPr>
        </p:nvSpPr>
        <p:spPr/>
        <p:txBody>
          <a:bodyPr/>
          <a:lstStyle/>
          <a:p>
            <a:fld id="{3222578B-150A-4CC0-9100-3CB79DB08D4F}" type="slidenum">
              <a:rPr kumimoji="1" lang="ja-JP" altLang="en-US" smtClean="0"/>
              <a:t>3</a:t>
            </a:fld>
            <a:endParaRPr kumimoji="1" lang="ja-JP" altLang="en-US"/>
          </a:p>
        </p:txBody>
      </p:sp>
      <p:sp>
        <p:nvSpPr>
          <p:cNvPr id="8" name="乗算記号 7">
            <a:extLst>
              <a:ext uri="{FF2B5EF4-FFF2-40B4-BE49-F238E27FC236}">
                <a16:creationId xmlns:a16="http://schemas.microsoft.com/office/drawing/2014/main" id="{F8455379-6351-F844-EA9A-2AEED09E8001}"/>
              </a:ext>
            </a:extLst>
          </p:cNvPr>
          <p:cNvSpPr/>
          <p:nvPr/>
        </p:nvSpPr>
        <p:spPr>
          <a:xfrm>
            <a:off x="3588472" y="1770131"/>
            <a:ext cx="4368800" cy="3787888"/>
          </a:xfrm>
          <a:prstGeom prst="mathMultiply">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97A55681-7CF3-00A0-D622-566FB1F742D9}"/>
              </a:ext>
            </a:extLst>
          </p:cNvPr>
          <p:cNvSpPr txBox="1"/>
          <p:nvPr/>
        </p:nvSpPr>
        <p:spPr>
          <a:xfrm flipH="1">
            <a:off x="4138885" y="3042766"/>
            <a:ext cx="4292969" cy="1446550"/>
          </a:xfrm>
          <a:prstGeom prst="rect">
            <a:avLst/>
          </a:prstGeom>
          <a:noFill/>
        </p:spPr>
        <p:txBody>
          <a:bodyPr wrap="square" rtlCol="0">
            <a:spAutoFit/>
          </a:bodyPr>
          <a:lstStyle/>
          <a:p>
            <a:r>
              <a:rPr kumimoji="1" lang="ja-JP" altLang="en-US" sz="8800" b="1" dirty="0">
                <a:solidFill>
                  <a:srgbClr val="0070C0"/>
                </a:solidFill>
              </a:rPr>
              <a:t>問題点</a:t>
            </a:r>
          </a:p>
        </p:txBody>
      </p:sp>
      <p:sp>
        <p:nvSpPr>
          <p:cNvPr id="6" name="テキスト ボックス 5">
            <a:extLst>
              <a:ext uri="{FF2B5EF4-FFF2-40B4-BE49-F238E27FC236}">
                <a16:creationId xmlns:a16="http://schemas.microsoft.com/office/drawing/2014/main" id="{9E148C4B-CF9A-CC03-FC3B-069427123D02}"/>
              </a:ext>
            </a:extLst>
          </p:cNvPr>
          <p:cNvSpPr txBox="1"/>
          <p:nvPr/>
        </p:nvSpPr>
        <p:spPr>
          <a:xfrm>
            <a:off x="1488087" y="5315723"/>
            <a:ext cx="9212778" cy="769441"/>
          </a:xfrm>
          <a:prstGeom prst="rect">
            <a:avLst/>
          </a:prstGeom>
          <a:noFill/>
        </p:spPr>
        <p:txBody>
          <a:bodyPr wrap="none" rtlCol="0">
            <a:spAutoFit/>
          </a:bodyPr>
          <a:lstStyle/>
          <a:p>
            <a:r>
              <a:rPr kumimoji="1" lang="ja-JP" altLang="en-US" sz="4400" b="1" dirty="0"/>
              <a:t>操作</a:t>
            </a:r>
            <a:r>
              <a:rPr lang="ja-JP" altLang="en-US" sz="4400" b="1" dirty="0"/>
              <a:t>インターフェースを工夫し解決</a:t>
            </a:r>
            <a:endParaRPr kumimoji="1" lang="ja-JP" altLang="en-US" sz="4400" b="1" dirty="0"/>
          </a:p>
        </p:txBody>
      </p:sp>
      <p:pic>
        <p:nvPicPr>
          <p:cNvPr id="5" name="図 4">
            <a:extLst>
              <a:ext uri="{FF2B5EF4-FFF2-40B4-BE49-F238E27FC236}">
                <a16:creationId xmlns:a16="http://schemas.microsoft.com/office/drawing/2014/main" id="{D4BC7D69-489E-72BA-7023-399D36BF9EE3}"/>
              </a:ext>
            </a:extLst>
          </p:cNvPr>
          <p:cNvPicPr>
            <a:picLocks noChangeAspect="1"/>
          </p:cNvPicPr>
          <p:nvPr/>
        </p:nvPicPr>
        <p:blipFill>
          <a:blip r:embed="rId3"/>
          <a:stretch>
            <a:fillRect/>
          </a:stretch>
        </p:blipFill>
        <p:spPr>
          <a:xfrm>
            <a:off x="8906437" y="430845"/>
            <a:ext cx="2744316" cy="2516738"/>
          </a:xfrm>
          <a:prstGeom prst="rect">
            <a:avLst/>
          </a:prstGeom>
        </p:spPr>
      </p:pic>
      <p:sp>
        <p:nvSpPr>
          <p:cNvPr id="4" name="楕円 3">
            <a:extLst>
              <a:ext uri="{FF2B5EF4-FFF2-40B4-BE49-F238E27FC236}">
                <a16:creationId xmlns:a16="http://schemas.microsoft.com/office/drawing/2014/main" id="{E319A0F7-001D-5801-8550-DCE1F6C0477E}"/>
              </a:ext>
            </a:extLst>
          </p:cNvPr>
          <p:cNvSpPr/>
          <p:nvPr/>
        </p:nvSpPr>
        <p:spPr>
          <a:xfrm>
            <a:off x="9857984" y="814192"/>
            <a:ext cx="515217" cy="3883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20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1DDC09-665E-FCBA-BAA7-27BEAC2D2FEB}"/>
              </a:ext>
            </a:extLst>
          </p:cNvPr>
          <p:cNvSpPr>
            <a:spLocks noGrp="1"/>
          </p:cNvSpPr>
          <p:nvPr>
            <p:ph type="title"/>
          </p:nvPr>
        </p:nvSpPr>
        <p:spPr/>
        <p:txBody>
          <a:bodyPr>
            <a:normAutofit/>
          </a:bodyPr>
          <a:lstStyle/>
          <a:p>
            <a:r>
              <a:rPr kumimoji="1" lang="ja-JP" altLang="en-US" sz="5400" dirty="0"/>
              <a:t>問題点</a:t>
            </a:r>
          </a:p>
        </p:txBody>
      </p:sp>
      <p:sp>
        <p:nvSpPr>
          <p:cNvPr id="11" name="スライド番号プレースホルダー 10">
            <a:extLst>
              <a:ext uri="{FF2B5EF4-FFF2-40B4-BE49-F238E27FC236}">
                <a16:creationId xmlns:a16="http://schemas.microsoft.com/office/drawing/2014/main" id="{0CF59BD2-2441-0FE7-66BC-422E823122FD}"/>
              </a:ext>
            </a:extLst>
          </p:cNvPr>
          <p:cNvSpPr>
            <a:spLocks noGrp="1"/>
          </p:cNvSpPr>
          <p:nvPr>
            <p:ph type="sldNum" sz="quarter" idx="12"/>
          </p:nvPr>
        </p:nvSpPr>
        <p:spPr>
          <a:xfrm>
            <a:off x="10651152" y="6127750"/>
            <a:ext cx="702648" cy="365125"/>
          </a:xfrm>
        </p:spPr>
        <p:txBody>
          <a:bodyPr/>
          <a:lstStyle/>
          <a:p>
            <a:fld id="{3222578B-150A-4CC0-9100-3CB79DB08D4F}" type="slidenum">
              <a:rPr kumimoji="1" lang="ja-JP" altLang="en-US" smtClean="0"/>
              <a:t>4</a:t>
            </a:fld>
            <a:endParaRPr kumimoji="1" lang="ja-JP" altLang="en-US" dirty="0"/>
          </a:p>
        </p:txBody>
      </p:sp>
      <p:sp>
        <p:nvSpPr>
          <p:cNvPr id="14" name="テキスト ボックス 13">
            <a:extLst>
              <a:ext uri="{FF2B5EF4-FFF2-40B4-BE49-F238E27FC236}">
                <a16:creationId xmlns:a16="http://schemas.microsoft.com/office/drawing/2014/main" id="{1EE5AA86-FC49-548F-5574-1E6334929C7F}"/>
              </a:ext>
            </a:extLst>
          </p:cNvPr>
          <p:cNvSpPr txBox="1"/>
          <p:nvPr/>
        </p:nvSpPr>
        <p:spPr>
          <a:xfrm>
            <a:off x="3738880" y="2788920"/>
            <a:ext cx="1107996" cy="369332"/>
          </a:xfrm>
          <a:prstGeom prst="rect">
            <a:avLst/>
          </a:prstGeom>
          <a:noFill/>
        </p:spPr>
        <p:txBody>
          <a:bodyPr wrap="none" rtlCol="0">
            <a:spAutoFit/>
          </a:bodyPr>
          <a:lstStyle/>
          <a:p>
            <a:r>
              <a:rPr kumimoji="1" lang="ja-JP" altLang="en-US" dirty="0"/>
              <a:t>失敗映像</a:t>
            </a:r>
          </a:p>
        </p:txBody>
      </p:sp>
      <p:pic>
        <p:nvPicPr>
          <p:cNvPr id="19" name="失敗動画外">
            <a:hlinkClick r:id="" action="ppaction://media"/>
            <a:extLst>
              <a:ext uri="{FF2B5EF4-FFF2-40B4-BE49-F238E27FC236}">
                <a16:creationId xmlns:a16="http://schemas.microsoft.com/office/drawing/2014/main" id="{A257CF2F-FDA5-3699-79F6-CBE1AED6F75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50500" y="2134968"/>
            <a:ext cx="5434507" cy="3056910"/>
          </a:xfrm>
          <a:prstGeom prst="rect">
            <a:avLst/>
          </a:prstGeom>
        </p:spPr>
      </p:pic>
      <p:pic>
        <p:nvPicPr>
          <p:cNvPr id="21" name="失敗動画">
            <a:hlinkClick r:id="" action="ppaction://media"/>
            <a:extLst>
              <a:ext uri="{FF2B5EF4-FFF2-40B4-BE49-F238E27FC236}">
                <a16:creationId xmlns:a16="http://schemas.microsoft.com/office/drawing/2014/main" id="{3684F1C8-DAB1-102E-6831-574CE853C2A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21626" y="2134967"/>
            <a:ext cx="5434508" cy="3056911"/>
          </a:xfrm>
          <a:prstGeom prst="rect">
            <a:avLst/>
          </a:prstGeom>
        </p:spPr>
      </p:pic>
      <p:sp>
        <p:nvSpPr>
          <p:cNvPr id="22" name="テキスト ボックス 21">
            <a:extLst>
              <a:ext uri="{FF2B5EF4-FFF2-40B4-BE49-F238E27FC236}">
                <a16:creationId xmlns:a16="http://schemas.microsoft.com/office/drawing/2014/main" id="{4F000D00-391A-B045-B4D9-7C223D086393}"/>
              </a:ext>
            </a:extLst>
          </p:cNvPr>
          <p:cNvSpPr txBox="1"/>
          <p:nvPr/>
        </p:nvSpPr>
        <p:spPr>
          <a:xfrm>
            <a:off x="2164700" y="5357872"/>
            <a:ext cx="2646878" cy="461665"/>
          </a:xfrm>
          <a:prstGeom prst="rect">
            <a:avLst/>
          </a:prstGeom>
          <a:noFill/>
        </p:spPr>
        <p:txBody>
          <a:bodyPr wrap="none" rtlCol="0">
            <a:spAutoFit/>
          </a:bodyPr>
          <a:lstStyle/>
          <a:p>
            <a:r>
              <a:rPr kumimoji="1" lang="ja-JP" altLang="en-US" sz="2400" dirty="0"/>
              <a:t>一般的な操作画面</a:t>
            </a:r>
          </a:p>
        </p:txBody>
      </p:sp>
      <p:sp>
        <p:nvSpPr>
          <p:cNvPr id="23" name="テキスト ボックス 22">
            <a:extLst>
              <a:ext uri="{FF2B5EF4-FFF2-40B4-BE49-F238E27FC236}">
                <a16:creationId xmlns:a16="http://schemas.microsoft.com/office/drawing/2014/main" id="{47320872-99DA-565F-A6A4-9AC6EEE6D66D}"/>
              </a:ext>
            </a:extLst>
          </p:cNvPr>
          <p:cNvSpPr txBox="1"/>
          <p:nvPr/>
        </p:nvSpPr>
        <p:spPr>
          <a:xfrm>
            <a:off x="7748825" y="5384165"/>
            <a:ext cx="1723549" cy="461665"/>
          </a:xfrm>
          <a:prstGeom prst="rect">
            <a:avLst/>
          </a:prstGeom>
          <a:noFill/>
        </p:spPr>
        <p:txBody>
          <a:bodyPr wrap="none" rtlCol="0">
            <a:spAutoFit/>
          </a:bodyPr>
          <a:lstStyle/>
          <a:p>
            <a:r>
              <a:rPr kumimoji="1" lang="ja-JP" altLang="en-US" sz="2400" dirty="0"/>
              <a:t>実際の様子</a:t>
            </a:r>
          </a:p>
        </p:txBody>
      </p:sp>
      <p:sp>
        <p:nvSpPr>
          <p:cNvPr id="24" name="テキスト ボックス 23">
            <a:extLst>
              <a:ext uri="{FF2B5EF4-FFF2-40B4-BE49-F238E27FC236}">
                <a16:creationId xmlns:a16="http://schemas.microsoft.com/office/drawing/2014/main" id="{BECF250A-6BA4-9BFD-36FC-A58B3F49FA64}"/>
              </a:ext>
            </a:extLst>
          </p:cNvPr>
          <p:cNvSpPr txBox="1"/>
          <p:nvPr/>
        </p:nvSpPr>
        <p:spPr>
          <a:xfrm>
            <a:off x="1774472" y="1602428"/>
            <a:ext cx="8805616" cy="523220"/>
          </a:xfrm>
          <a:prstGeom prst="rect">
            <a:avLst/>
          </a:prstGeom>
          <a:noFill/>
        </p:spPr>
        <p:txBody>
          <a:bodyPr wrap="none" rtlCol="0">
            <a:spAutoFit/>
          </a:bodyPr>
          <a:lstStyle/>
          <a:p>
            <a:r>
              <a:rPr kumimoji="1" lang="ja-JP" altLang="en-US" sz="2800" dirty="0"/>
              <a:t>状況：移動してる時パートナー</a:t>
            </a:r>
            <a:r>
              <a:rPr kumimoji="1" lang="en-US" altLang="ja-JP" sz="1600" dirty="0"/>
              <a:t>(</a:t>
            </a:r>
            <a:r>
              <a:rPr kumimoji="1" lang="ja-JP" altLang="en-US" sz="1600" dirty="0"/>
              <a:t>ロボットの隣の人</a:t>
            </a:r>
            <a:r>
              <a:rPr kumimoji="1" lang="en-US" altLang="ja-JP" sz="1600" dirty="0"/>
              <a:t>)</a:t>
            </a:r>
            <a:r>
              <a:rPr kumimoji="1" lang="ja-JP" altLang="en-US" sz="2800" dirty="0"/>
              <a:t>を見失った</a:t>
            </a:r>
          </a:p>
        </p:txBody>
      </p:sp>
      <p:sp>
        <p:nvSpPr>
          <p:cNvPr id="26" name="テキスト ボックス 25">
            <a:extLst>
              <a:ext uri="{FF2B5EF4-FFF2-40B4-BE49-F238E27FC236}">
                <a16:creationId xmlns:a16="http://schemas.microsoft.com/office/drawing/2014/main" id="{0585C6C6-0D25-B748-EA67-28CDE114CFDB}"/>
              </a:ext>
            </a:extLst>
          </p:cNvPr>
          <p:cNvSpPr txBox="1"/>
          <p:nvPr/>
        </p:nvSpPr>
        <p:spPr>
          <a:xfrm>
            <a:off x="2893177" y="5819537"/>
            <a:ext cx="5474576" cy="523220"/>
          </a:xfrm>
          <a:prstGeom prst="rect">
            <a:avLst/>
          </a:prstGeom>
          <a:noFill/>
        </p:spPr>
        <p:txBody>
          <a:bodyPr wrap="none" rtlCol="0">
            <a:spAutoFit/>
          </a:bodyPr>
          <a:lstStyle/>
          <a:p>
            <a:r>
              <a:rPr lang="ja-JP" altLang="en-US" sz="2800" b="1" dirty="0">
                <a:solidFill>
                  <a:srgbClr val="FF0000"/>
                </a:solidFill>
              </a:rPr>
              <a:t>　パートナーの場所がわからない</a:t>
            </a:r>
            <a:endParaRPr lang="en-US" altLang="ja-JP" sz="2800" b="1" dirty="0">
              <a:solidFill>
                <a:srgbClr val="FF0000"/>
              </a:solidFill>
            </a:endParaRPr>
          </a:p>
        </p:txBody>
      </p:sp>
      <p:sp>
        <p:nvSpPr>
          <p:cNvPr id="3" name="テキスト ボックス 2">
            <a:extLst>
              <a:ext uri="{FF2B5EF4-FFF2-40B4-BE49-F238E27FC236}">
                <a16:creationId xmlns:a16="http://schemas.microsoft.com/office/drawing/2014/main" id="{36D39344-435A-E48A-46D6-AEAE9A6029E7}"/>
              </a:ext>
            </a:extLst>
          </p:cNvPr>
          <p:cNvSpPr txBox="1"/>
          <p:nvPr/>
        </p:nvSpPr>
        <p:spPr>
          <a:xfrm>
            <a:off x="8507015" y="2773886"/>
            <a:ext cx="954107" cy="246221"/>
          </a:xfrm>
          <a:prstGeom prst="rect">
            <a:avLst/>
          </a:prstGeom>
          <a:noFill/>
        </p:spPr>
        <p:txBody>
          <a:bodyPr wrap="square" rtlCol="0">
            <a:spAutoFit/>
          </a:bodyPr>
          <a:lstStyle/>
          <a:p>
            <a:r>
              <a:rPr kumimoji="1" lang="ja-JP" altLang="en-US" sz="1000" dirty="0">
                <a:solidFill>
                  <a:srgbClr val="FF0000"/>
                </a:solidFill>
              </a:rPr>
              <a:t>パートナー</a:t>
            </a:r>
          </a:p>
        </p:txBody>
      </p:sp>
      <p:sp>
        <p:nvSpPr>
          <p:cNvPr id="4" name="テキスト ボックス 3">
            <a:extLst>
              <a:ext uri="{FF2B5EF4-FFF2-40B4-BE49-F238E27FC236}">
                <a16:creationId xmlns:a16="http://schemas.microsoft.com/office/drawing/2014/main" id="{10E013BA-1B88-6697-C871-E2692FDE9A45}"/>
              </a:ext>
            </a:extLst>
          </p:cNvPr>
          <p:cNvSpPr txBox="1"/>
          <p:nvPr/>
        </p:nvSpPr>
        <p:spPr>
          <a:xfrm>
            <a:off x="3225457" y="6236082"/>
            <a:ext cx="4852610" cy="523220"/>
          </a:xfrm>
          <a:prstGeom prst="rect">
            <a:avLst/>
          </a:prstGeom>
          <a:noFill/>
        </p:spPr>
        <p:txBody>
          <a:bodyPr wrap="none" rtlCol="0">
            <a:spAutoFit/>
          </a:bodyPr>
          <a:lstStyle/>
          <a:p>
            <a:r>
              <a:rPr kumimoji="1" lang="ja-JP" altLang="en-US" sz="2800" b="1" dirty="0">
                <a:solidFill>
                  <a:srgbClr val="FF0000"/>
                </a:solidFill>
              </a:rPr>
              <a:t>存在がわからず不安を感じる</a:t>
            </a:r>
          </a:p>
        </p:txBody>
      </p:sp>
    </p:spTree>
    <p:extLst>
      <p:ext uri="{BB962C8B-B14F-4D97-AF65-F5344CB8AC3E}">
        <p14:creationId xmlns:p14="http://schemas.microsoft.com/office/powerpoint/2010/main" val="286634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00" fill="hold"/>
                                        <p:tgtEl>
                                          <p:spTgt spid="21"/>
                                        </p:tgtEl>
                                      </p:cBhvr>
                                    </p:cmd>
                                  </p:childTnLst>
                                </p:cTn>
                              </p:par>
                              <p:par>
                                <p:cTn id="7" presetID="1" presetClass="mediacall" presetSubtype="0" fill="hold" nodeType="withEffect">
                                  <p:stCondLst>
                                    <p:cond delay="0"/>
                                  </p:stCondLst>
                                  <p:childTnLst>
                                    <p:cmd type="call" cmd="playFrom(0.0)">
                                      <p:cBhvr>
                                        <p:cTn id="8" dur="22102" fill="hold"/>
                                        <p:tgtEl>
                                          <p:spTgt spid="19"/>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19"/>
                </p:tgtEl>
              </p:cMediaNode>
            </p:video>
            <p:video>
              <p:cMediaNode vol="80000">
                <p:cTn id="20" repeatCount="indefinite" fill="hold" display="0">
                  <p:stCondLst>
                    <p:cond delay="indefinite"/>
                  </p:stCondLst>
                </p:cTn>
                <p:tgtEl>
                  <p:spTgt spid="21"/>
                </p:tgtEl>
              </p:cMediaNode>
            </p:video>
          </p:childTnLst>
        </p:cTn>
      </p:par>
    </p:tnLst>
    <p:bldLst>
      <p:bldP spid="26"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02AB44-EE13-9FCA-F959-B6997B45BAA8}"/>
              </a:ext>
            </a:extLst>
          </p:cNvPr>
          <p:cNvSpPr>
            <a:spLocks noGrp="1"/>
          </p:cNvSpPr>
          <p:nvPr>
            <p:ph type="title"/>
          </p:nvPr>
        </p:nvSpPr>
        <p:spPr>
          <a:xfrm>
            <a:off x="838200" y="319510"/>
            <a:ext cx="10515600" cy="1325563"/>
          </a:xfrm>
        </p:spPr>
        <p:txBody>
          <a:bodyPr>
            <a:normAutofit/>
          </a:bodyPr>
          <a:lstStyle/>
          <a:p>
            <a:r>
              <a:rPr kumimoji="1" lang="ja-JP" altLang="en-US" sz="5400" dirty="0"/>
              <a:t>開発方法</a:t>
            </a:r>
          </a:p>
        </p:txBody>
      </p:sp>
      <p:sp>
        <p:nvSpPr>
          <p:cNvPr id="9" name="テキスト ボックス 8">
            <a:extLst>
              <a:ext uri="{FF2B5EF4-FFF2-40B4-BE49-F238E27FC236}">
                <a16:creationId xmlns:a16="http://schemas.microsoft.com/office/drawing/2014/main" id="{A0C87EFB-6E7C-F418-5388-5A92296C5F54}"/>
              </a:ext>
            </a:extLst>
          </p:cNvPr>
          <p:cNvSpPr txBox="1"/>
          <p:nvPr/>
        </p:nvSpPr>
        <p:spPr>
          <a:xfrm>
            <a:off x="1220438" y="1502939"/>
            <a:ext cx="2718149" cy="584775"/>
          </a:xfrm>
          <a:prstGeom prst="rect">
            <a:avLst/>
          </a:prstGeom>
          <a:noFill/>
        </p:spPr>
        <p:txBody>
          <a:bodyPr wrap="square" rtlCol="0">
            <a:spAutoFit/>
          </a:bodyPr>
          <a:lstStyle/>
          <a:p>
            <a:r>
              <a:rPr lang="en-US" altLang="ja-JP" sz="3200" b="0" i="0" dirty="0">
                <a:solidFill>
                  <a:schemeClr val="accent1">
                    <a:lumMod val="75000"/>
                  </a:schemeClr>
                </a:solidFill>
                <a:effectLst/>
                <a:latin typeface="NotoSansJP"/>
              </a:rPr>
              <a:t>iterative design</a:t>
            </a:r>
            <a:endParaRPr kumimoji="1" lang="ja-JP" altLang="en-US" sz="3200" dirty="0">
              <a:solidFill>
                <a:schemeClr val="accent1">
                  <a:lumMod val="75000"/>
                </a:schemeClr>
              </a:solidFill>
            </a:endParaRPr>
          </a:p>
        </p:txBody>
      </p:sp>
      <p:sp>
        <p:nvSpPr>
          <p:cNvPr id="8" name="テキスト ボックス 7">
            <a:extLst>
              <a:ext uri="{FF2B5EF4-FFF2-40B4-BE49-F238E27FC236}">
                <a16:creationId xmlns:a16="http://schemas.microsoft.com/office/drawing/2014/main" id="{4248E761-4B1F-A5FE-B262-E1D611717D56}"/>
              </a:ext>
            </a:extLst>
          </p:cNvPr>
          <p:cNvSpPr txBox="1"/>
          <p:nvPr/>
        </p:nvSpPr>
        <p:spPr>
          <a:xfrm>
            <a:off x="3043990" y="6009784"/>
            <a:ext cx="6104020" cy="646331"/>
          </a:xfrm>
          <a:prstGeom prst="rect">
            <a:avLst/>
          </a:prstGeom>
          <a:noFill/>
        </p:spPr>
        <p:txBody>
          <a:bodyPr wrap="square">
            <a:spAutoFit/>
          </a:bodyPr>
          <a:lstStyle/>
          <a:p>
            <a:r>
              <a:rPr lang="en-US" altLang="ja-JP" dirty="0">
                <a:hlinkClick r:id="rId3"/>
              </a:rPr>
              <a:t>Design Iteration Brings Powerful Results. So, Do It Again Designer! | </a:t>
            </a:r>
            <a:r>
              <a:rPr lang="en-US" altLang="ja-JP" dirty="0" err="1">
                <a:hlinkClick r:id="rId3"/>
              </a:rPr>
              <a:t>IxDF</a:t>
            </a:r>
            <a:r>
              <a:rPr lang="en-US" altLang="ja-JP" dirty="0">
                <a:hlinkClick r:id="rId3"/>
              </a:rPr>
              <a:t> (interaction-design.org)</a:t>
            </a:r>
            <a:endParaRPr lang="ja-JP" altLang="en-US" dirty="0"/>
          </a:p>
        </p:txBody>
      </p:sp>
      <p:pic>
        <p:nvPicPr>
          <p:cNvPr id="27" name="グラフィックス 26" descr="線矢印: 時計回りの曲線 単色塗りつぶし">
            <a:extLst>
              <a:ext uri="{FF2B5EF4-FFF2-40B4-BE49-F238E27FC236}">
                <a16:creationId xmlns:a16="http://schemas.microsoft.com/office/drawing/2014/main" id="{C368229E-FDEF-390A-65EC-2B2999934B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9036" y="3384084"/>
            <a:ext cx="2507296" cy="2507296"/>
          </a:xfrm>
          <a:prstGeom prst="rect">
            <a:avLst/>
          </a:prstGeom>
        </p:spPr>
      </p:pic>
      <p:pic>
        <p:nvPicPr>
          <p:cNvPr id="28" name="グラフィックス 27" descr="線矢印: 時計回りの曲線 単色塗りつぶし">
            <a:extLst>
              <a:ext uri="{FF2B5EF4-FFF2-40B4-BE49-F238E27FC236}">
                <a16:creationId xmlns:a16="http://schemas.microsoft.com/office/drawing/2014/main" id="{4F01904A-26B0-145B-6D00-798377B226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960129" y="3825653"/>
            <a:ext cx="2507296" cy="2507296"/>
          </a:xfrm>
          <a:prstGeom prst="rect">
            <a:avLst/>
          </a:prstGeom>
        </p:spPr>
      </p:pic>
      <p:pic>
        <p:nvPicPr>
          <p:cNvPr id="29" name="グラフィックス 28" descr="線矢印: 時計回りの曲線 単色塗りつぶし">
            <a:extLst>
              <a:ext uri="{FF2B5EF4-FFF2-40B4-BE49-F238E27FC236}">
                <a16:creationId xmlns:a16="http://schemas.microsoft.com/office/drawing/2014/main" id="{28ED98D4-0F85-3FE0-61B5-793AC232D2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4024859" y="1064330"/>
            <a:ext cx="2507296" cy="2507296"/>
          </a:xfrm>
          <a:prstGeom prst="rect">
            <a:avLst/>
          </a:prstGeom>
        </p:spPr>
      </p:pic>
      <p:pic>
        <p:nvPicPr>
          <p:cNvPr id="31" name="グラフィックス 30" descr="線矢印: 時計回りの曲線 単色塗りつぶし">
            <a:extLst>
              <a:ext uri="{FF2B5EF4-FFF2-40B4-BE49-F238E27FC236}">
                <a16:creationId xmlns:a16="http://schemas.microsoft.com/office/drawing/2014/main" id="{ACEDF591-5F67-D7B3-57F8-9D6A86E409F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6455952" y="1608610"/>
            <a:ext cx="2507296" cy="2507296"/>
          </a:xfrm>
          <a:prstGeom prst="rect">
            <a:avLst/>
          </a:prstGeom>
        </p:spPr>
      </p:pic>
      <p:pic>
        <p:nvPicPr>
          <p:cNvPr id="32" name="グラフィックス 31" descr="線矢印: 時計回りの曲線 単色塗りつぶし">
            <a:extLst>
              <a:ext uri="{FF2B5EF4-FFF2-40B4-BE49-F238E27FC236}">
                <a16:creationId xmlns:a16="http://schemas.microsoft.com/office/drawing/2014/main" id="{95A584F5-CD88-DD42-47CC-80EBB9FCAA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flipV="1">
            <a:off x="1436326" y="1816480"/>
            <a:ext cx="2507296" cy="2550431"/>
          </a:xfrm>
          <a:prstGeom prst="rect">
            <a:avLst/>
          </a:prstGeom>
        </p:spPr>
      </p:pic>
      <p:pic>
        <p:nvPicPr>
          <p:cNvPr id="33" name="グラフィックス 32" descr="線矢印: 時計回りの曲線 単色塗りつぶし">
            <a:extLst>
              <a:ext uri="{FF2B5EF4-FFF2-40B4-BE49-F238E27FC236}">
                <a16:creationId xmlns:a16="http://schemas.microsoft.com/office/drawing/2014/main" id="{0FBED87A-AAB0-6567-435D-766CE70782F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flipV="1">
            <a:off x="8422856" y="3643859"/>
            <a:ext cx="2507296" cy="2550431"/>
          </a:xfrm>
          <a:prstGeom prst="rect">
            <a:avLst/>
          </a:prstGeom>
        </p:spPr>
      </p:pic>
      <p:sp>
        <p:nvSpPr>
          <p:cNvPr id="34" name="テキスト ボックス 33">
            <a:extLst>
              <a:ext uri="{FF2B5EF4-FFF2-40B4-BE49-F238E27FC236}">
                <a16:creationId xmlns:a16="http://schemas.microsoft.com/office/drawing/2014/main" id="{57BA7988-CCB8-363D-0FC6-19760B797E98}"/>
              </a:ext>
            </a:extLst>
          </p:cNvPr>
          <p:cNvSpPr txBox="1"/>
          <p:nvPr/>
        </p:nvSpPr>
        <p:spPr>
          <a:xfrm>
            <a:off x="1125228" y="3420784"/>
            <a:ext cx="1620957" cy="523220"/>
          </a:xfrm>
          <a:prstGeom prst="rect">
            <a:avLst/>
          </a:prstGeom>
          <a:noFill/>
        </p:spPr>
        <p:txBody>
          <a:bodyPr wrap="none" rtlCol="0">
            <a:spAutoFit/>
          </a:bodyPr>
          <a:lstStyle/>
          <a:p>
            <a:r>
              <a:rPr kumimoji="1" lang="ja-JP" altLang="en-US" sz="2800" b="1" dirty="0"/>
              <a:t>初期計画</a:t>
            </a:r>
          </a:p>
        </p:txBody>
      </p:sp>
      <p:sp>
        <p:nvSpPr>
          <p:cNvPr id="35" name="テキスト ボックス 34">
            <a:extLst>
              <a:ext uri="{FF2B5EF4-FFF2-40B4-BE49-F238E27FC236}">
                <a16:creationId xmlns:a16="http://schemas.microsoft.com/office/drawing/2014/main" id="{BFB0323E-36F6-6B44-40F0-31CA9630321A}"/>
              </a:ext>
            </a:extLst>
          </p:cNvPr>
          <p:cNvSpPr txBox="1"/>
          <p:nvPr/>
        </p:nvSpPr>
        <p:spPr>
          <a:xfrm>
            <a:off x="3489434" y="4649402"/>
            <a:ext cx="889987" cy="523220"/>
          </a:xfrm>
          <a:prstGeom prst="rect">
            <a:avLst/>
          </a:prstGeom>
          <a:noFill/>
        </p:spPr>
        <p:txBody>
          <a:bodyPr wrap="none" rtlCol="0">
            <a:spAutoFit/>
          </a:bodyPr>
          <a:lstStyle/>
          <a:p>
            <a:r>
              <a:rPr kumimoji="1" lang="ja-JP" altLang="en-US" sz="2800" b="1" dirty="0"/>
              <a:t>評価</a:t>
            </a:r>
          </a:p>
        </p:txBody>
      </p:sp>
      <p:sp>
        <p:nvSpPr>
          <p:cNvPr id="36" name="テキスト ボックス 35">
            <a:extLst>
              <a:ext uri="{FF2B5EF4-FFF2-40B4-BE49-F238E27FC236}">
                <a16:creationId xmlns:a16="http://schemas.microsoft.com/office/drawing/2014/main" id="{BC26D491-78F5-57BF-0A94-284D5D6B880F}"/>
              </a:ext>
            </a:extLst>
          </p:cNvPr>
          <p:cNvSpPr txBox="1"/>
          <p:nvPr/>
        </p:nvSpPr>
        <p:spPr>
          <a:xfrm>
            <a:off x="7589231" y="5097941"/>
            <a:ext cx="1242648" cy="523220"/>
          </a:xfrm>
          <a:prstGeom prst="rect">
            <a:avLst/>
          </a:prstGeom>
          <a:noFill/>
        </p:spPr>
        <p:txBody>
          <a:bodyPr wrap="none" rtlCol="0">
            <a:spAutoFit/>
          </a:bodyPr>
          <a:lstStyle/>
          <a:p>
            <a:r>
              <a:rPr kumimoji="1" lang="ja-JP" altLang="en-US" sz="2800" b="1" dirty="0"/>
              <a:t>テスト</a:t>
            </a:r>
          </a:p>
        </p:txBody>
      </p:sp>
      <p:sp>
        <p:nvSpPr>
          <p:cNvPr id="37" name="テキスト ボックス 36">
            <a:extLst>
              <a:ext uri="{FF2B5EF4-FFF2-40B4-BE49-F238E27FC236}">
                <a16:creationId xmlns:a16="http://schemas.microsoft.com/office/drawing/2014/main" id="{A02BF183-EFDB-7F3B-4516-2A5A866B2696}"/>
              </a:ext>
            </a:extLst>
          </p:cNvPr>
          <p:cNvSpPr txBox="1"/>
          <p:nvPr/>
        </p:nvSpPr>
        <p:spPr>
          <a:xfrm>
            <a:off x="8401288" y="2799055"/>
            <a:ext cx="3275256" cy="523220"/>
          </a:xfrm>
          <a:prstGeom prst="rect">
            <a:avLst/>
          </a:prstGeom>
          <a:noFill/>
        </p:spPr>
        <p:txBody>
          <a:bodyPr wrap="none" rtlCol="0">
            <a:spAutoFit/>
          </a:bodyPr>
          <a:lstStyle/>
          <a:p>
            <a:r>
              <a:rPr kumimoji="1" lang="ja-JP" altLang="en-US" sz="2800" b="1" dirty="0"/>
              <a:t>実装</a:t>
            </a:r>
            <a:r>
              <a:rPr kumimoji="1" lang="en-US" altLang="ja-JP" sz="2800" b="1" dirty="0"/>
              <a:t>(</a:t>
            </a:r>
            <a:r>
              <a:rPr kumimoji="1" lang="ja-JP" altLang="en-US" sz="2800" b="1" dirty="0"/>
              <a:t>プロトタイプ</a:t>
            </a:r>
            <a:r>
              <a:rPr kumimoji="1" lang="en-US" altLang="ja-JP" sz="2800" b="1" dirty="0"/>
              <a:t>)</a:t>
            </a:r>
            <a:endParaRPr kumimoji="1" lang="ja-JP" altLang="en-US" sz="2800" b="1" dirty="0"/>
          </a:p>
        </p:txBody>
      </p:sp>
      <p:sp>
        <p:nvSpPr>
          <p:cNvPr id="38" name="テキスト ボックス 37">
            <a:extLst>
              <a:ext uri="{FF2B5EF4-FFF2-40B4-BE49-F238E27FC236}">
                <a16:creationId xmlns:a16="http://schemas.microsoft.com/office/drawing/2014/main" id="{DFAB1EC3-47EB-BA27-9973-12833288ED8C}"/>
              </a:ext>
            </a:extLst>
          </p:cNvPr>
          <p:cNvSpPr txBox="1"/>
          <p:nvPr/>
        </p:nvSpPr>
        <p:spPr>
          <a:xfrm>
            <a:off x="7505234" y="1684746"/>
            <a:ext cx="4063933" cy="523220"/>
          </a:xfrm>
          <a:prstGeom prst="rect">
            <a:avLst/>
          </a:prstGeom>
          <a:noFill/>
        </p:spPr>
        <p:txBody>
          <a:bodyPr wrap="none" rtlCol="0">
            <a:spAutoFit/>
          </a:bodyPr>
          <a:lstStyle/>
          <a:p>
            <a:r>
              <a:rPr kumimoji="1" lang="ja-JP" altLang="en-US" sz="2800" b="1" dirty="0"/>
              <a:t>問題点の分析・デザイン</a:t>
            </a:r>
          </a:p>
        </p:txBody>
      </p:sp>
      <p:sp>
        <p:nvSpPr>
          <p:cNvPr id="39" name="テキスト ボックス 38">
            <a:extLst>
              <a:ext uri="{FF2B5EF4-FFF2-40B4-BE49-F238E27FC236}">
                <a16:creationId xmlns:a16="http://schemas.microsoft.com/office/drawing/2014/main" id="{983D0AF5-DC84-21C6-8280-01ED8E3E3320}"/>
              </a:ext>
            </a:extLst>
          </p:cNvPr>
          <p:cNvSpPr txBox="1"/>
          <p:nvPr/>
        </p:nvSpPr>
        <p:spPr>
          <a:xfrm>
            <a:off x="4467480" y="1551201"/>
            <a:ext cx="889987" cy="523220"/>
          </a:xfrm>
          <a:prstGeom prst="rect">
            <a:avLst/>
          </a:prstGeom>
          <a:noFill/>
        </p:spPr>
        <p:txBody>
          <a:bodyPr wrap="none" rtlCol="0">
            <a:spAutoFit/>
          </a:bodyPr>
          <a:lstStyle/>
          <a:p>
            <a:r>
              <a:rPr kumimoji="1" lang="ja-JP" altLang="en-US" sz="2800" b="1" dirty="0"/>
              <a:t>要件</a:t>
            </a:r>
          </a:p>
        </p:txBody>
      </p:sp>
      <p:sp>
        <p:nvSpPr>
          <p:cNvPr id="40" name="テキスト ボックス 39">
            <a:extLst>
              <a:ext uri="{FF2B5EF4-FFF2-40B4-BE49-F238E27FC236}">
                <a16:creationId xmlns:a16="http://schemas.microsoft.com/office/drawing/2014/main" id="{AB13C531-009A-FF7B-E652-179FE01409B6}"/>
              </a:ext>
            </a:extLst>
          </p:cNvPr>
          <p:cNvSpPr txBox="1"/>
          <p:nvPr/>
        </p:nvSpPr>
        <p:spPr>
          <a:xfrm>
            <a:off x="3494823" y="2413606"/>
            <a:ext cx="889987" cy="523220"/>
          </a:xfrm>
          <a:prstGeom prst="rect">
            <a:avLst/>
          </a:prstGeom>
          <a:noFill/>
        </p:spPr>
        <p:txBody>
          <a:bodyPr wrap="none" rtlCol="0">
            <a:spAutoFit/>
          </a:bodyPr>
          <a:lstStyle/>
          <a:p>
            <a:r>
              <a:rPr kumimoji="1" lang="ja-JP" altLang="en-US" sz="2800" b="1" dirty="0"/>
              <a:t>計画</a:t>
            </a:r>
          </a:p>
        </p:txBody>
      </p:sp>
      <p:sp>
        <p:nvSpPr>
          <p:cNvPr id="41" name="テキスト ボックス 40">
            <a:extLst>
              <a:ext uri="{FF2B5EF4-FFF2-40B4-BE49-F238E27FC236}">
                <a16:creationId xmlns:a16="http://schemas.microsoft.com/office/drawing/2014/main" id="{5EB23F39-A513-CBC8-9098-3DACA42E35FA}"/>
              </a:ext>
            </a:extLst>
          </p:cNvPr>
          <p:cNvSpPr txBox="1"/>
          <p:nvPr/>
        </p:nvSpPr>
        <p:spPr>
          <a:xfrm>
            <a:off x="9148010" y="4311851"/>
            <a:ext cx="889987" cy="523220"/>
          </a:xfrm>
          <a:prstGeom prst="rect">
            <a:avLst/>
          </a:prstGeom>
          <a:noFill/>
        </p:spPr>
        <p:txBody>
          <a:bodyPr wrap="none" rtlCol="0">
            <a:spAutoFit/>
          </a:bodyPr>
          <a:lstStyle/>
          <a:p>
            <a:r>
              <a:rPr kumimoji="1" lang="ja-JP" altLang="en-US" sz="2800" b="1" dirty="0"/>
              <a:t>開発</a:t>
            </a:r>
          </a:p>
        </p:txBody>
      </p:sp>
      <p:sp>
        <p:nvSpPr>
          <p:cNvPr id="42" name="テキスト ボックス 41">
            <a:extLst>
              <a:ext uri="{FF2B5EF4-FFF2-40B4-BE49-F238E27FC236}">
                <a16:creationId xmlns:a16="http://schemas.microsoft.com/office/drawing/2014/main" id="{FD2DD793-62D3-0887-132D-6A5C280E676C}"/>
              </a:ext>
            </a:extLst>
          </p:cNvPr>
          <p:cNvSpPr txBox="1"/>
          <p:nvPr/>
        </p:nvSpPr>
        <p:spPr>
          <a:xfrm>
            <a:off x="10751841" y="5079300"/>
            <a:ext cx="889987" cy="523220"/>
          </a:xfrm>
          <a:prstGeom prst="rect">
            <a:avLst/>
          </a:prstGeom>
          <a:noFill/>
        </p:spPr>
        <p:txBody>
          <a:bodyPr wrap="none" rtlCol="0">
            <a:spAutoFit/>
          </a:bodyPr>
          <a:lstStyle/>
          <a:p>
            <a:r>
              <a:rPr lang="ja-JP" altLang="en-US" sz="2800" b="1" dirty="0"/>
              <a:t>製品</a:t>
            </a:r>
            <a:endParaRPr kumimoji="1" lang="en-US" altLang="ja-JP" sz="2800" b="1" dirty="0"/>
          </a:p>
        </p:txBody>
      </p:sp>
    </p:spTree>
    <p:extLst>
      <p:ext uri="{BB962C8B-B14F-4D97-AF65-F5344CB8AC3E}">
        <p14:creationId xmlns:p14="http://schemas.microsoft.com/office/powerpoint/2010/main" val="2094821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413899-B2FC-59AE-CBC7-DEACD566B356}"/>
              </a:ext>
            </a:extLst>
          </p:cNvPr>
          <p:cNvSpPr>
            <a:spLocks noGrp="1"/>
          </p:cNvSpPr>
          <p:nvPr>
            <p:ph type="title"/>
          </p:nvPr>
        </p:nvSpPr>
        <p:spPr/>
        <p:txBody>
          <a:bodyPr>
            <a:normAutofit/>
          </a:bodyPr>
          <a:lstStyle/>
          <a:p>
            <a:r>
              <a:rPr kumimoji="1" lang="ja-JP" altLang="en-US" sz="5400"/>
              <a:t>関連研究</a:t>
            </a:r>
          </a:p>
        </p:txBody>
      </p:sp>
      <p:sp>
        <p:nvSpPr>
          <p:cNvPr id="3" name="コンテンツ プレースホルダー 2">
            <a:extLst>
              <a:ext uri="{FF2B5EF4-FFF2-40B4-BE49-F238E27FC236}">
                <a16:creationId xmlns:a16="http://schemas.microsoft.com/office/drawing/2014/main" id="{EA4966A8-8B40-26B4-0A1D-98796CE47130}"/>
              </a:ext>
            </a:extLst>
          </p:cNvPr>
          <p:cNvSpPr>
            <a:spLocks noGrp="1"/>
          </p:cNvSpPr>
          <p:nvPr>
            <p:ph idx="1"/>
          </p:nvPr>
        </p:nvSpPr>
        <p:spPr>
          <a:xfrm>
            <a:off x="713232" y="5549455"/>
            <a:ext cx="10927080" cy="710883"/>
          </a:xfrm>
        </p:spPr>
        <p:txBody>
          <a:bodyPr>
            <a:normAutofit lnSpcReduction="10000"/>
          </a:bodyPr>
          <a:lstStyle/>
          <a:p>
            <a:pPr marL="0" indent="0">
              <a:buNone/>
            </a:pPr>
            <a:r>
              <a:rPr lang="en-US" altLang="ja-JP" sz="1400" b="0" i="0" dirty="0">
                <a:solidFill>
                  <a:srgbClr val="222222"/>
                </a:solidFill>
                <a:effectLst/>
                <a:latin typeface="Arial" panose="020B0604020202020204" pitchFamily="34" charset="0"/>
              </a:rPr>
              <a:t>Seo, Stela H., et al. "Monocle: interactive detail-in-context using two pan-and-tilt cameras to improve teleoperation effectiveness.“</a:t>
            </a:r>
          </a:p>
          <a:p>
            <a:pPr marL="0" indent="0">
              <a:buNone/>
            </a:pPr>
            <a:r>
              <a:rPr lang="en-US" altLang="ja-JP" sz="1400" b="0" i="1" dirty="0">
                <a:solidFill>
                  <a:srgbClr val="222222"/>
                </a:solidFill>
                <a:effectLst/>
                <a:latin typeface="Arial" panose="020B0604020202020204" pitchFamily="34" charset="0"/>
              </a:rPr>
              <a:t>2017 26th IEEE international symposium on robot and human interactive communication (RO-MAN)</a:t>
            </a:r>
            <a:r>
              <a:rPr lang="en-US" altLang="ja-JP" sz="1400" b="0" i="0" dirty="0">
                <a:solidFill>
                  <a:srgbClr val="222222"/>
                </a:solidFill>
                <a:effectLst/>
                <a:latin typeface="Arial" panose="020B0604020202020204" pitchFamily="34" charset="0"/>
              </a:rPr>
              <a:t>. IEEE, 2017.</a:t>
            </a:r>
            <a:endParaRPr kumimoji="1" lang="ja-JP" altLang="en-US" dirty="0"/>
          </a:p>
        </p:txBody>
      </p:sp>
      <p:sp>
        <p:nvSpPr>
          <p:cNvPr id="4" name="スライド番号プレースホルダー 3">
            <a:extLst>
              <a:ext uri="{FF2B5EF4-FFF2-40B4-BE49-F238E27FC236}">
                <a16:creationId xmlns:a16="http://schemas.microsoft.com/office/drawing/2014/main" id="{06860AE7-C29F-AEB6-A891-D9BB45293C0B}"/>
              </a:ext>
            </a:extLst>
          </p:cNvPr>
          <p:cNvSpPr>
            <a:spLocks noGrp="1"/>
          </p:cNvSpPr>
          <p:nvPr>
            <p:ph type="sldNum" sz="quarter" idx="12"/>
          </p:nvPr>
        </p:nvSpPr>
        <p:spPr/>
        <p:txBody>
          <a:bodyPr>
            <a:normAutofit/>
          </a:bodyPr>
          <a:lstStyle/>
          <a:p>
            <a:pPr>
              <a:lnSpc>
                <a:spcPct val="90000"/>
              </a:lnSpc>
              <a:spcAft>
                <a:spcPts val="600"/>
              </a:spcAft>
            </a:pPr>
            <a:fld id="{3222578B-150A-4CC0-9100-3CB79DB08D4F}" type="slidenum">
              <a:rPr lang="ja-JP" altLang="en-US" sz="1800" smtClean="0"/>
              <a:pPr>
                <a:lnSpc>
                  <a:spcPct val="90000"/>
                </a:lnSpc>
                <a:spcAft>
                  <a:spcPts val="600"/>
                </a:spcAft>
              </a:pPr>
              <a:t>6</a:t>
            </a:fld>
            <a:endParaRPr lang="ja-JP" altLang="en-US" sz="1800"/>
          </a:p>
        </p:txBody>
      </p:sp>
      <p:pic>
        <p:nvPicPr>
          <p:cNvPr id="6" name="図 5">
            <a:extLst>
              <a:ext uri="{FF2B5EF4-FFF2-40B4-BE49-F238E27FC236}">
                <a16:creationId xmlns:a16="http://schemas.microsoft.com/office/drawing/2014/main" id="{E1782456-2124-8084-66F4-07DFCD50E34E}"/>
              </a:ext>
            </a:extLst>
          </p:cNvPr>
          <p:cNvPicPr>
            <a:picLocks noChangeAspect="1"/>
          </p:cNvPicPr>
          <p:nvPr/>
        </p:nvPicPr>
        <p:blipFill>
          <a:blip r:embed="rId3"/>
          <a:stretch>
            <a:fillRect/>
          </a:stretch>
        </p:blipFill>
        <p:spPr>
          <a:xfrm>
            <a:off x="5049520" y="1685980"/>
            <a:ext cx="6590792" cy="3767463"/>
          </a:xfrm>
          <a:prstGeom prst="rect">
            <a:avLst/>
          </a:prstGeom>
        </p:spPr>
      </p:pic>
      <p:sp>
        <p:nvSpPr>
          <p:cNvPr id="10" name="テキスト ボックス 9">
            <a:extLst>
              <a:ext uri="{FF2B5EF4-FFF2-40B4-BE49-F238E27FC236}">
                <a16:creationId xmlns:a16="http://schemas.microsoft.com/office/drawing/2014/main" id="{1EBC6965-51A8-2F0E-AD20-E6460D09180D}"/>
              </a:ext>
            </a:extLst>
          </p:cNvPr>
          <p:cNvSpPr txBox="1"/>
          <p:nvPr/>
        </p:nvSpPr>
        <p:spPr>
          <a:xfrm>
            <a:off x="172720" y="1898140"/>
            <a:ext cx="7020560" cy="2062103"/>
          </a:xfrm>
          <a:prstGeom prst="rect">
            <a:avLst/>
          </a:prstGeom>
          <a:noFill/>
        </p:spPr>
        <p:txBody>
          <a:bodyPr wrap="square" rtlCol="0">
            <a:spAutoFit/>
          </a:bodyPr>
          <a:lstStyle/>
          <a:p>
            <a:pPr algn="ctr"/>
            <a:r>
              <a:rPr kumimoji="1" lang="ja-JP" altLang="en-US" sz="3200" dirty="0"/>
              <a:t>広い視野の映像と</a:t>
            </a:r>
            <a:endParaRPr kumimoji="1" lang="en-US" altLang="ja-JP" sz="3200" dirty="0"/>
          </a:p>
          <a:p>
            <a:pPr algn="ctr"/>
            <a:r>
              <a:rPr kumimoji="1" lang="ja-JP" altLang="en-US" sz="3200" dirty="0"/>
              <a:t>鮮明な狭い視野の映像の重ね合わせ</a:t>
            </a:r>
            <a:endParaRPr kumimoji="1" lang="en-US" altLang="ja-JP" sz="3200" dirty="0"/>
          </a:p>
          <a:p>
            <a:pPr algn="ctr"/>
            <a:r>
              <a:rPr lang="ja-JP" altLang="en-US" sz="3200" dirty="0"/>
              <a:t>↓</a:t>
            </a:r>
            <a:endParaRPr lang="en-US" altLang="ja-JP" sz="3200" dirty="0"/>
          </a:p>
          <a:p>
            <a:pPr algn="ctr"/>
            <a:r>
              <a:rPr kumimoji="1" lang="ja-JP" altLang="en-US" sz="3200" dirty="0"/>
              <a:t>パフォーマンスが向上</a:t>
            </a:r>
          </a:p>
        </p:txBody>
      </p:sp>
    </p:spTree>
    <p:extLst>
      <p:ext uri="{BB962C8B-B14F-4D97-AF65-F5344CB8AC3E}">
        <p14:creationId xmlns:p14="http://schemas.microsoft.com/office/powerpoint/2010/main" val="2744866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02AB44-EE13-9FCA-F959-B6997B45BAA8}"/>
              </a:ext>
            </a:extLst>
          </p:cNvPr>
          <p:cNvSpPr>
            <a:spLocks noGrp="1"/>
          </p:cNvSpPr>
          <p:nvPr>
            <p:ph type="title"/>
          </p:nvPr>
        </p:nvSpPr>
        <p:spPr/>
        <p:txBody>
          <a:bodyPr>
            <a:normAutofit/>
          </a:bodyPr>
          <a:lstStyle/>
          <a:p>
            <a:r>
              <a:rPr kumimoji="1" lang="ja-JP" altLang="en-US" sz="5400" dirty="0"/>
              <a:t>関連研究２</a:t>
            </a:r>
          </a:p>
        </p:txBody>
      </p:sp>
      <p:sp>
        <p:nvSpPr>
          <p:cNvPr id="4" name="スライド番号プレースホルダー 3">
            <a:extLst>
              <a:ext uri="{FF2B5EF4-FFF2-40B4-BE49-F238E27FC236}">
                <a16:creationId xmlns:a16="http://schemas.microsoft.com/office/drawing/2014/main" id="{A440E27B-DE37-BCF7-E342-D16C8E66B75A}"/>
              </a:ext>
            </a:extLst>
          </p:cNvPr>
          <p:cNvSpPr>
            <a:spLocks noGrp="1"/>
          </p:cNvSpPr>
          <p:nvPr>
            <p:ph type="sldNum" sz="quarter" idx="12"/>
          </p:nvPr>
        </p:nvSpPr>
        <p:spPr/>
        <p:txBody>
          <a:bodyPr>
            <a:normAutofit/>
          </a:bodyPr>
          <a:lstStyle/>
          <a:p>
            <a:pPr>
              <a:lnSpc>
                <a:spcPct val="90000"/>
              </a:lnSpc>
              <a:spcAft>
                <a:spcPts val="600"/>
              </a:spcAft>
            </a:pPr>
            <a:fld id="{3222578B-150A-4CC0-9100-3CB79DB08D4F}" type="slidenum">
              <a:rPr lang="ja-JP" altLang="en-US" sz="1800" smtClean="0"/>
              <a:pPr>
                <a:lnSpc>
                  <a:spcPct val="90000"/>
                </a:lnSpc>
                <a:spcAft>
                  <a:spcPts val="600"/>
                </a:spcAft>
              </a:pPr>
              <a:t>7</a:t>
            </a:fld>
            <a:endParaRPr lang="ja-JP" altLang="en-US" sz="1800"/>
          </a:p>
        </p:txBody>
      </p:sp>
      <p:sp>
        <p:nvSpPr>
          <p:cNvPr id="7" name="テキスト ボックス 6">
            <a:extLst>
              <a:ext uri="{FF2B5EF4-FFF2-40B4-BE49-F238E27FC236}">
                <a16:creationId xmlns:a16="http://schemas.microsoft.com/office/drawing/2014/main" id="{4C6DFE58-A616-7AC0-8150-CC27098FD78B}"/>
              </a:ext>
            </a:extLst>
          </p:cNvPr>
          <p:cNvSpPr txBox="1"/>
          <p:nvPr/>
        </p:nvSpPr>
        <p:spPr>
          <a:xfrm>
            <a:off x="0" y="2795423"/>
            <a:ext cx="6821952" cy="1569660"/>
          </a:xfrm>
          <a:prstGeom prst="rect">
            <a:avLst/>
          </a:prstGeom>
          <a:noFill/>
        </p:spPr>
        <p:txBody>
          <a:bodyPr wrap="square" rtlCol="0">
            <a:spAutoFit/>
          </a:bodyPr>
          <a:lstStyle/>
          <a:p>
            <a:pPr algn="ctr"/>
            <a:r>
              <a:rPr lang="ja-JP" altLang="en-US" sz="3200" dirty="0"/>
              <a:t>マップとビデオ映像の重ね合わせ</a:t>
            </a:r>
            <a:endParaRPr lang="en-US" altLang="ja-JP" sz="3200" dirty="0"/>
          </a:p>
          <a:p>
            <a:pPr algn="ctr"/>
            <a:r>
              <a:rPr lang="ja-JP" altLang="en-US" sz="3200" dirty="0"/>
              <a:t>↓</a:t>
            </a:r>
            <a:endParaRPr lang="en-US" altLang="ja-JP" sz="3200" dirty="0"/>
          </a:p>
          <a:p>
            <a:pPr algn="ctr"/>
            <a:r>
              <a:rPr kumimoji="1" lang="ja-JP" altLang="en-US" sz="3200" dirty="0"/>
              <a:t>パフォーマンス向上</a:t>
            </a:r>
          </a:p>
        </p:txBody>
      </p:sp>
      <p:sp>
        <p:nvSpPr>
          <p:cNvPr id="8" name="テキスト ボックス 7">
            <a:extLst>
              <a:ext uri="{FF2B5EF4-FFF2-40B4-BE49-F238E27FC236}">
                <a16:creationId xmlns:a16="http://schemas.microsoft.com/office/drawing/2014/main" id="{893135A7-67BA-0D67-4236-124A3F0D996B}"/>
              </a:ext>
            </a:extLst>
          </p:cNvPr>
          <p:cNvSpPr txBox="1"/>
          <p:nvPr/>
        </p:nvSpPr>
        <p:spPr>
          <a:xfrm>
            <a:off x="838200" y="5751225"/>
            <a:ext cx="10732903" cy="523220"/>
          </a:xfrm>
          <a:prstGeom prst="rect">
            <a:avLst/>
          </a:prstGeom>
          <a:noFill/>
        </p:spPr>
        <p:txBody>
          <a:bodyPr wrap="square" rtlCol="0">
            <a:spAutoFit/>
          </a:bodyPr>
          <a:lstStyle/>
          <a:p>
            <a:r>
              <a:rPr lang="en-US" altLang="ja-JP" sz="1400" b="0" i="0" dirty="0" err="1">
                <a:solidFill>
                  <a:srgbClr val="222222"/>
                </a:solidFill>
                <a:effectLst/>
                <a:latin typeface="Arial" panose="020B0604020202020204" pitchFamily="34" charset="0"/>
              </a:rPr>
              <a:t>Labonte</a:t>
            </a:r>
            <a:r>
              <a:rPr lang="en-US" altLang="ja-JP" sz="1400" b="0" i="0" dirty="0">
                <a:solidFill>
                  <a:srgbClr val="222222"/>
                </a:solidFill>
                <a:effectLst/>
                <a:latin typeface="Arial" panose="020B0604020202020204" pitchFamily="34" charset="0"/>
              </a:rPr>
              <a:t>, Daniel, Patrick </a:t>
            </a:r>
            <a:r>
              <a:rPr lang="en-US" altLang="ja-JP" sz="1400" b="0" i="0" dirty="0" err="1">
                <a:solidFill>
                  <a:srgbClr val="222222"/>
                </a:solidFill>
                <a:effectLst/>
                <a:latin typeface="Arial" panose="020B0604020202020204" pitchFamily="34" charset="0"/>
              </a:rPr>
              <a:t>Boissy</a:t>
            </a:r>
            <a:r>
              <a:rPr lang="en-US" altLang="ja-JP" sz="1400" b="0" i="0" dirty="0">
                <a:solidFill>
                  <a:srgbClr val="222222"/>
                </a:solidFill>
                <a:effectLst/>
                <a:latin typeface="Arial" panose="020B0604020202020204" pitchFamily="34" charset="0"/>
              </a:rPr>
              <a:t>, and François Michaud. "Comparative analysis of 3-D robot teleoperation interfaces with novice users.“</a:t>
            </a:r>
          </a:p>
          <a:p>
            <a:r>
              <a:rPr lang="en-US" altLang="ja-JP" sz="1400" b="0" i="0" dirty="0">
                <a:solidFill>
                  <a:srgbClr val="222222"/>
                </a:solidFill>
                <a:effectLst/>
                <a:latin typeface="Arial" panose="020B0604020202020204" pitchFamily="34" charset="0"/>
              </a:rPr>
              <a:t> </a:t>
            </a:r>
            <a:r>
              <a:rPr lang="en-US" altLang="ja-JP" sz="1400" b="0" i="1" dirty="0">
                <a:solidFill>
                  <a:srgbClr val="222222"/>
                </a:solidFill>
                <a:effectLst/>
                <a:latin typeface="Arial" panose="020B0604020202020204" pitchFamily="34" charset="0"/>
              </a:rPr>
              <a:t>IEEE Transactions on Systems, Man, and Cybernetics, Part B (Cybernetics)</a:t>
            </a:r>
            <a:r>
              <a:rPr lang="en-US" altLang="ja-JP" sz="1400" b="0" i="0" dirty="0">
                <a:solidFill>
                  <a:srgbClr val="222222"/>
                </a:solidFill>
                <a:effectLst/>
                <a:latin typeface="Arial" panose="020B0604020202020204" pitchFamily="34" charset="0"/>
              </a:rPr>
              <a:t> 40.5 (2010): 1331-1342.</a:t>
            </a:r>
            <a:endParaRPr kumimoji="1" lang="ja-JP" altLang="en-US" sz="1400" dirty="0"/>
          </a:p>
        </p:txBody>
      </p:sp>
      <p:pic>
        <p:nvPicPr>
          <p:cNvPr id="5" name="図 4">
            <a:extLst>
              <a:ext uri="{FF2B5EF4-FFF2-40B4-BE49-F238E27FC236}">
                <a16:creationId xmlns:a16="http://schemas.microsoft.com/office/drawing/2014/main" id="{509A2F87-2835-5C91-DFFC-257F9804EDDC}"/>
              </a:ext>
            </a:extLst>
          </p:cNvPr>
          <p:cNvPicPr>
            <a:picLocks noChangeAspect="1"/>
          </p:cNvPicPr>
          <p:nvPr/>
        </p:nvPicPr>
        <p:blipFill>
          <a:blip r:embed="rId3"/>
          <a:stretch>
            <a:fillRect/>
          </a:stretch>
        </p:blipFill>
        <p:spPr>
          <a:xfrm>
            <a:off x="6547945" y="1881023"/>
            <a:ext cx="5023158" cy="3788297"/>
          </a:xfrm>
          <a:prstGeom prst="rect">
            <a:avLst/>
          </a:prstGeom>
        </p:spPr>
      </p:pic>
    </p:spTree>
    <p:extLst>
      <p:ext uri="{BB962C8B-B14F-4D97-AF65-F5344CB8AC3E}">
        <p14:creationId xmlns:p14="http://schemas.microsoft.com/office/powerpoint/2010/main" val="228821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02AB44-EE13-9FCA-F959-B6997B45BAA8}"/>
              </a:ext>
            </a:extLst>
          </p:cNvPr>
          <p:cNvSpPr>
            <a:spLocks noGrp="1"/>
          </p:cNvSpPr>
          <p:nvPr>
            <p:ph type="title"/>
          </p:nvPr>
        </p:nvSpPr>
        <p:spPr/>
        <p:txBody>
          <a:bodyPr>
            <a:normAutofit/>
          </a:bodyPr>
          <a:lstStyle/>
          <a:p>
            <a:r>
              <a:rPr kumimoji="1" lang="ja-JP" altLang="en-US" sz="5400" dirty="0"/>
              <a:t>プロトタイプ</a:t>
            </a:r>
            <a:r>
              <a:rPr kumimoji="1" lang="en-US" altLang="ja-JP" sz="5400" dirty="0"/>
              <a:t>1</a:t>
            </a:r>
            <a:endParaRPr kumimoji="1" lang="ja-JP" altLang="en-US" sz="5400" dirty="0"/>
          </a:p>
        </p:txBody>
      </p:sp>
      <p:sp>
        <p:nvSpPr>
          <p:cNvPr id="4" name="スライド番号プレースホルダー 3">
            <a:extLst>
              <a:ext uri="{FF2B5EF4-FFF2-40B4-BE49-F238E27FC236}">
                <a16:creationId xmlns:a16="http://schemas.microsoft.com/office/drawing/2014/main" id="{A440E27B-DE37-BCF7-E342-D16C8E66B75A}"/>
              </a:ext>
            </a:extLst>
          </p:cNvPr>
          <p:cNvSpPr>
            <a:spLocks noGrp="1"/>
          </p:cNvSpPr>
          <p:nvPr>
            <p:ph type="sldNum" sz="quarter" idx="12"/>
          </p:nvPr>
        </p:nvSpPr>
        <p:spPr/>
        <p:txBody>
          <a:bodyPr>
            <a:normAutofit/>
          </a:bodyPr>
          <a:lstStyle/>
          <a:p>
            <a:pPr>
              <a:lnSpc>
                <a:spcPct val="90000"/>
              </a:lnSpc>
              <a:spcAft>
                <a:spcPts val="600"/>
              </a:spcAft>
            </a:pPr>
            <a:fld id="{3222578B-150A-4CC0-9100-3CB79DB08D4F}" type="slidenum">
              <a:rPr lang="ja-JP" altLang="en-US" sz="1800" smtClean="0"/>
              <a:pPr>
                <a:lnSpc>
                  <a:spcPct val="90000"/>
                </a:lnSpc>
                <a:spcAft>
                  <a:spcPts val="600"/>
                </a:spcAft>
              </a:pPr>
              <a:t>8</a:t>
            </a:fld>
            <a:endParaRPr lang="ja-JP" altLang="en-US" sz="1800"/>
          </a:p>
        </p:txBody>
      </p:sp>
      <p:pic>
        <p:nvPicPr>
          <p:cNvPr id="5" name="図 4" descr="屋内, 座る, 光, テーブル が含まれている画像&#10;&#10;説明は自動で生成されたものです">
            <a:extLst>
              <a:ext uri="{FF2B5EF4-FFF2-40B4-BE49-F238E27FC236}">
                <a16:creationId xmlns:a16="http://schemas.microsoft.com/office/drawing/2014/main" id="{58A0CA0D-2EF3-5CF9-67AF-467299FE6F3B}"/>
              </a:ext>
            </a:extLst>
          </p:cNvPr>
          <p:cNvPicPr>
            <a:picLocks noChangeAspect="1"/>
          </p:cNvPicPr>
          <p:nvPr/>
        </p:nvPicPr>
        <p:blipFill>
          <a:blip r:embed="rId3"/>
          <a:stretch>
            <a:fillRect/>
          </a:stretch>
        </p:blipFill>
        <p:spPr>
          <a:xfrm>
            <a:off x="2888632" y="1690688"/>
            <a:ext cx="6411686" cy="3579713"/>
          </a:xfrm>
          <a:prstGeom prst="rect">
            <a:avLst/>
          </a:prstGeom>
        </p:spPr>
      </p:pic>
      <p:sp>
        <p:nvSpPr>
          <p:cNvPr id="6" name="テキスト ボックス 5">
            <a:extLst>
              <a:ext uri="{FF2B5EF4-FFF2-40B4-BE49-F238E27FC236}">
                <a16:creationId xmlns:a16="http://schemas.microsoft.com/office/drawing/2014/main" id="{BC740002-D6B9-C760-D251-70E502E1EB8C}"/>
              </a:ext>
            </a:extLst>
          </p:cNvPr>
          <p:cNvSpPr txBox="1"/>
          <p:nvPr/>
        </p:nvSpPr>
        <p:spPr>
          <a:xfrm>
            <a:off x="3075058" y="5473384"/>
            <a:ext cx="6038833" cy="954107"/>
          </a:xfrm>
          <a:prstGeom prst="rect">
            <a:avLst/>
          </a:prstGeom>
          <a:noFill/>
        </p:spPr>
        <p:txBody>
          <a:bodyPr wrap="none" rtlCol="0">
            <a:spAutoFit/>
          </a:bodyPr>
          <a:lstStyle/>
          <a:p>
            <a:r>
              <a:rPr lang="en-US" altLang="ja-JP" sz="2800" dirty="0"/>
              <a:t>3D</a:t>
            </a:r>
            <a:r>
              <a:rPr lang="ja-JP" altLang="en-US" sz="2800" dirty="0"/>
              <a:t>マップ　　　→　周辺情報の表示</a:t>
            </a:r>
            <a:endParaRPr lang="en-US" altLang="ja-JP" sz="2800" dirty="0"/>
          </a:p>
          <a:p>
            <a:r>
              <a:rPr kumimoji="1" lang="ja-JP" altLang="en-US" sz="2800" dirty="0"/>
              <a:t>人型のマーク　 →　人の情報の表示</a:t>
            </a:r>
          </a:p>
        </p:txBody>
      </p:sp>
      <p:sp>
        <p:nvSpPr>
          <p:cNvPr id="7" name="テキスト ボックス 6">
            <a:extLst>
              <a:ext uri="{FF2B5EF4-FFF2-40B4-BE49-F238E27FC236}">
                <a16:creationId xmlns:a16="http://schemas.microsoft.com/office/drawing/2014/main" id="{EDB64DDF-C92C-03A8-D20B-513F16140D42}"/>
              </a:ext>
            </a:extLst>
          </p:cNvPr>
          <p:cNvSpPr txBox="1"/>
          <p:nvPr/>
        </p:nvSpPr>
        <p:spPr>
          <a:xfrm>
            <a:off x="9300318" y="811961"/>
            <a:ext cx="2262158" cy="646331"/>
          </a:xfrm>
          <a:prstGeom prst="rect">
            <a:avLst/>
          </a:prstGeom>
          <a:noFill/>
          <a:ln>
            <a:solidFill>
              <a:schemeClr val="tx1"/>
            </a:solidFill>
          </a:ln>
        </p:spPr>
        <p:txBody>
          <a:bodyPr wrap="none" rtlCol="0">
            <a:spAutoFit/>
          </a:bodyPr>
          <a:lstStyle/>
          <a:p>
            <a:r>
              <a:rPr lang="ja-JP" altLang="en-US" u="sng" dirty="0"/>
              <a:t>問題点１</a:t>
            </a:r>
            <a:endParaRPr lang="en-US" altLang="ja-JP" u="sng" dirty="0"/>
          </a:p>
          <a:p>
            <a:r>
              <a:rPr kumimoji="1" lang="ja-JP" altLang="en-US" dirty="0"/>
              <a:t>場所・存在の不安感</a:t>
            </a:r>
          </a:p>
        </p:txBody>
      </p:sp>
    </p:spTree>
    <p:extLst>
      <p:ext uri="{BB962C8B-B14F-4D97-AF65-F5344CB8AC3E}">
        <p14:creationId xmlns:p14="http://schemas.microsoft.com/office/powerpoint/2010/main" val="4190431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1DDC09-665E-FCBA-BAA7-27BEAC2D2FEB}"/>
              </a:ext>
            </a:extLst>
          </p:cNvPr>
          <p:cNvSpPr>
            <a:spLocks noGrp="1"/>
          </p:cNvSpPr>
          <p:nvPr>
            <p:ph type="title"/>
          </p:nvPr>
        </p:nvSpPr>
        <p:spPr/>
        <p:txBody>
          <a:bodyPr>
            <a:normAutofit/>
          </a:bodyPr>
          <a:lstStyle/>
          <a:p>
            <a:r>
              <a:rPr kumimoji="1" lang="ja-JP" altLang="en-US" sz="5400" dirty="0"/>
              <a:t>全体図</a:t>
            </a:r>
          </a:p>
        </p:txBody>
      </p:sp>
      <p:pic>
        <p:nvPicPr>
          <p:cNvPr id="69" name="図 68" descr="屋内, テーブル, 座る, 部屋 が含まれている画像&#10;&#10;自動的に生成された説明">
            <a:extLst>
              <a:ext uri="{FF2B5EF4-FFF2-40B4-BE49-F238E27FC236}">
                <a16:creationId xmlns:a16="http://schemas.microsoft.com/office/drawing/2014/main" id="{8D32CECA-89C9-10D6-CCB5-A09D6F0ED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7701" y="1862372"/>
            <a:ext cx="1075801" cy="2698709"/>
          </a:xfrm>
          <a:prstGeom prst="rect">
            <a:avLst/>
          </a:prstGeom>
        </p:spPr>
      </p:pic>
      <p:sp>
        <p:nvSpPr>
          <p:cNvPr id="85" name="正方形/長方形 84">
            <a:extLst>
              <a:ext uri="{FF2B5EF4-FFF2-40B4-BE49-F238E27FC236}">
                <a16:creationId xmlns:a16="http://schemas.microsoft.com/office/drawing/2014/main" id="{34C2913B-573B-48CC-08F9-FEECA2A0724A}"/>
              </a:ext>
            </a:extLst>
          </p:cNvPr>
          <p:cNvSpPr/>
          <p:nvPr/>
        </p:nvSpPr>
        <p:spPr>
          <a:xfrm>
            <a:off x="2370936" y="1401989"/>
            <a:ext cx="2044983" cy="4895059"/>
          </a:xfrm>
          <a:prstGeom prst="rect">
            <a:avLst/>
          </a:prstGeom>
          <a:solidFill>
            <a:schemeClr val="accent4">
              <a:lumMod val="20000"/>
              <a:lumOff val="80000"/>
            </a:scheme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インターフェース</a:t>
            </a:r>
          </a:p>
        </p:txBody>
      </p:sp>
      <p:sp>
        <p:nvSpPr>
          <p:cNvPr id="87" name="テキスト ボックス 86">
            <a:extLst>
              <a:ext uri="{FF2B5EF4-FFF2-40B4-BE49-F238E27FC236}">
                <a16:creationId xmlns:a16="http://schemas.microsoft.com/office/drawing/2014/main" id="{27C0B33C-E40C-7088-72BF-F1BA2A1154DC}"/>
              </a:ext>
            </a:extLst>
          </p:cNvPr>
          <p:cNvSpPr txBox="1"/>
          <p:nvPr/>
        </p:nvSpPr>
        <p:spPr>
          <a:xfrm>
            <a:off x="326650" y="4471985"/>
            <a:ext cx="877163" cy="369332"/>
          </a:xfrm>
          <a:prstGeom prst="rect">
            <a:avLst/>
          </a:prstGeom>
          <a:noFill/>
        </p:spPr>
        <p:txBody>
          <a:bodyPr wrap="none" rtlCol="0">
            <a:spAutoFit/>
          </a:bodyPr>
          <a:lstStyle/>
          <a:p>
            <a:r>
              <a:rPr kumimoji="1" lang="ja-JP" altLang="en-US" dirty="0"/>
              <a:t>操作者</a:t>
            </a:r>
          </a:p>
        </p:txBody>
      </p:sp>
      <p:sp>
        <p:nvSpPr>
          <p:cNvPr id="88" name="テキスト ボックス 87">
            <a:extLst>
              <a:ext uri="{FF2B5EF4-FFF2-40B4-BE49-F238E27FC236}">
                <a16:creationId xmlns:a16="http://schemas.microsoft.com/office/drawing/2014/main" id="{13100869-5094-ED12-7F2E-36EC4E014E03}"/>
              </a:ext>
            </a:extLst>
          </p:cNvPr>
          <p:cNvSpPr txBox="1"/>
          <p:nvPr/>
        </p:nvSpPr>
        <p:spPr>
          <a:xfrm>
            <a:off x="8556582" y="1462262"/>
            <a:ext cx="2198038" cy="400110"/>
          </a:xfrm>
          <a:prstGeom prst="rect">
            <a:avLst/>
          </a:prstGeom>
          <a:noFill/>
        </p:spPr>
        <p:txBody>
          <a:bodyPr wrap="none" rtlCol="0">
            <a:spAutoFit/>
          </a:bodyPr>
          <a:lstStyle/>
          <a:p>
            <a:r>
              <a:rPr kumimoji="1" lang="ja-JP" altLang="en-US" sz="2000" b="1" dirty="0"/>
              <a:t>アバターロボット</a:t>
            </a:r>
          </a:p>
        </p:txBody>
      </p:sp>
      <p:pic>
        <p:nvPicPr>
          <p:cNvPr id="90" name="グラフィックス 89" descr="ゲーム コントローラー 単色塗りつぶし">
            <a:extLst>
              <a:ext uri="{FF2B5EF4-FFF2-40B4-BE49-F238E27FC236}">
                <a16:creationId xmlns:a16="http://schemas.microsoft.com/office/drawing/2014/main" id="{D1596A86-68DC-4B75-021D-4E557C13F8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9433" y="3041087"/>
            <a:ext cx="737627" cy="737627"/>
          </a:xfrm>
          <a:prstGeom prst="rect">
            <a:avLst/>
          </a:prstGeom>
        </p:spPr>
      </p:pic>
      <p:sp>
        <p:nvSpPr>
          <p:cNvPr id="91" name="正方形/長方形 90">
            <a:extLst>
              <a:ext uri="{FF2B5EF4-FFF2-40B4-BE49-F238E27FC236}">
                <a16:creationId xmlns:a16="http://schemas.microsoft.com/office/drawing/2014/main" id="{95E60B82-C3F0-D2D3-1E64-C2B55448AE4E}"/>
              </a:ext>
            </a:extLst>
          </p:cNvPr>
          <p:cNvSpPr/>
          <p:nvPr/>
        </p:nvSpPr>
        <p:spPr>
          <a:xfrm>
            <a:off x="2066848" y="3124543"/>
            <a:ext cx="284480" cy="1860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608A29E7-E245-C27F-1393-9E2ACC19469A}"/>
              </a:ext>
            </a:extLst>
          </p:cNvPr>
          <p:cNvSpPr/>
          <p:nvPr/>
        </p:nvSpPr>
        <p:spPr>
          <a:xfrm>
            <a:off x="2066848" y="3259653"/>
            <a:ext cx="284480" cy="1860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8C86A3EC-FAA7-6BB3-F129-6375825146CA}"/>
              </a:ext>
            </a:extLst>
          </p:cNvPr>
          <p:cNvSpPr/>
          <p:nvPr/>
        </p:nvSpPr>
        <p:spPr>
          <a:xfrm>
            <a:off x="2075599" y="3394763"/>
            <a:ext cx="284480" cy="1860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27164898-B749-0654-83E4-C6B5AFEE9ACC}"/>
              </a:ext>
            </a:extLst>
          </p:cNvPr>
          <p:cNvSpPr/>
          <p:nvPr/>
        </p:nvSpPr>
        <p:spPr>
          <a:xfrm>
            <a:off x="2075599" y="3559080"/>
            <a:ext cx="284480" cy="1860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4AFCF550-C3B2-5030-1104-2D86BEDDBA2F}"/>
              </a:ext>
            </a:extLst>
          </p:cNvPr>
          <p:cNvSpPr/>
          <p:nvPr/>
        </p:nvSpPr>
        <p:spPr>
          <a:xfrm>
            <a:off x="2075599" y="3694190"/>
            <a:ext cx="284480" cy="1860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A1823291-8032-276A-8FA3-FE04A1EA6C2E}"/>
              </a:ext>
            </a:extLst>
          </p:cNvPr>
          <p:cNvSpPr txBox="1"/>
          <p:nvPr/>
        </p:nvSpPr>
        <p:spPr>
          <a:xfrm>
            <a:off x="1308196" y="3069868"/>
            <a:ext cx="1082348" cy="523220"/>
          </a:xfrm>
          <a:prstGeom prst="rect">
            <a:avLst/>
          </a:prstGeom>
          <a:noFill/>
        </p:spPr>
        <p:txBody>
          <a:bodyPr wrap="none" rtlCol="0">
            <a:spAutoFit/>
          </a:bodyPr>
          <a:lstStyle/>
          <a:p>
            <a:pPr algn="ctr"/>
            <a:r>
              <a:rPr kumimoji="1" lang="ja-JP" altLang="en-US" sz="1400" dirty="0"/>
              <a:t>移動・音声</a:t>
            </a:r>
            <a:endParaRPr kumimoji="1" lang="en-US" altLang="ja-JP" sz="1400" dirty="0"/>
          </a:p>
          <a:p>
            <a:pPr algn="ctr"/>
            <a:r>
              <a:rPr kumimoji="1" lang="ja-JP" altLang="en-US" sz="1400" dirty="0"/>
              <a:t>入力</a:t>
            </a:r>
          </a:p>
        </p:txBody>
      </p:sp>
      <p:sp>
        <p:nvSpPr>
          <p:cNvPr id="115" name="テキスト ボックス 114">
            <a:extLst>
              <a:ext uri="{FF2B5EF4-FFF2-40B4-BE49-F238E27FC236}">
                <a16:creationId xmlns:a16="http://schemas.microsoft.com/office/drawing/2014/main" id="{00EF506E-A948-AC8F-B08C-881FD8A6C874}"/>
              </a:ext>
            </a:extLst>
          </p:cNvPr>
          <p:cNvSpPr txBox="1"/>
          <p:nvPr/>
        </p:nvSpPr>
        <p:spPr>
          <a:xfrm>
            <a:off x="1493185" y="4235388"/>
            <a:ext cx="543739" cy="523220"/>
          </a:xfrm>
          <a:prstGeom prst="rect">
            <a:avLst/>
          </a:prstGeom>
          <a:noFill/>
        </p:spPr>
        <p:txBody>
          <a:bodyPr wrap="none" rtlCol="0">
            <a:spAutoFit/>
          </a:bodyPr>
          <a:lstStyle/>
          <a:p>
            <a:r>
              <a:rPr kumimoji="1" lang="ja-JP" altLang="en-US" sz="1400" dirty="0"/>
              <a:t>情報</a:t>
            </a:r>
            <a:endParaRPr kumimoji="1" lang="en-US" altLang="ja-JP" sz="1400" dirty="0"/>
          </a:p>
          <a:p>
            <a:r>
              <a:rPr kumimoji="1" lang="ja-JP" altLang="en-US" sz="1400" dirty="0"/>
              <a:t>取得</a:t>
            </a:r>
            <a:endParaRPr kumimoji="1" lang="ja-JP" altLang="en-US" dirty="0"/>
          </a:p>
        </p:txBody>
      </p:sp>
      <p:sp>
        <p:nvSpPr>
          <p:cNvPr id="117" name="テキスト ボックス 116">
            <a:extLst>
              <a:ext uri="{FF2B5EF4-FFF2-40B4-BE49-F238E27FC236}">
                <a16:creationId xmlns:a16="http://schemas.microsoft.com/office/drawing/2014/main" id="{54C451FD-0C43-D480-DDDE-5DF4519B9933}"/>
              </a:ext>
            </a:extLst>
          </p:cNvPr>
          <p:cNvSpPr txBox="1"/>
          <p:nvPr/>
        </p:nvSpPr>
        <p:spPr>
          <a:xfrm>
            <a:off x="4670493" y="2974718"/>
            <a:ext cx="1082348" cy="307777"/>
          </a:xfrm>
          <a:prstGeom prst="rect">
            <a:avLst/>
          </a:prstGeom>
          <a:noFill/>
        </p:spPr>
        <p:txBody>
          <a:bodyPr wrap="none" rtlCol="0">
            <a:spAutoFit/>
          </a:bodyPr>
          <a:lstStyle/>
          <a:p>
            <a:r>
              <a:rPr lang="en-US" altLang="ja-JP" sz="1400" dirty="0"/>
              <a:t>map</a:t>
            </a:r>
            <a:r>
              <a:rPr kumimoji="1" lang="ja-JP" altLang="en-US" sz="1400" dirty="0"/>
              <a:t>データ</a:t>
            </a:r>
          </a:p>
        </p:txBody>
      </p:sp>
      <p:sp>
        <p:nvSpPr>
          <p:cNvPr id="118" name="テキスト ボックス 117">
            <a:extLst>
              <a:ext uri="{FF2B5EF4-FFF2-40B4-BE49-F238E27FC236}">
                <a16:creationId xmlns:a16="http://schemas.microsoft.com/office/drawing/2014/main" id="{145CA4DA-A984-88A7-2BB0-0451B509DF6B}"/>
              </a:ext>
            </a:extLst>
          </p:cNvPr>
          <p:cNvSpPr txBox="1"/>
          <p:nvPr/>
        </p:nvSpPr>
        <p:spPr>
          <a:xfrm>
            <a:off x="4704555" y="1750217"/>
            <a:ext cx="1082348" cy="523220"/>
          </a:xfrm>
          <a:prstGeom prst="rect">
            <a:avLst/>
          </a:prstGeom>
          <a:noFill/>
        </p:spPr>
        <p:txBody>
          <a:bodyPr wrap="none" rtlCol="0">
            <a:spAutoFit/>
          </a:bodyPr>
          <a:lstStyle/>
          <a:p>
            <a:r>
              <a:rPr kumimoji="1" lang="ja-JP" altLang="en-US" sz="1400" dirty="0"/>
              <a:t>ロボットの</a:t>
            </a:r>
            <a:endParaRPr kumimoji="1" lang="en-US" altLang="ja-JP" sz="1400" dirty="0"/>
          </a:p>
          <a:p>
            <a:r>
              <a:rPr kumimoji="1" lang="ja-JP" altLang="en-US" sz="1400" dirty="0"/>
              <a:t>位置データ</a:t>
            </a:r>
          </a:p>
        </p:txBody>
      </p:sp>
      <p:sp>
        <p:nvSpPr>
          <p:cNvPr id="119" name="テキスト ボックス 118">
            <a:extLst>
              <a:ext uri="{FF2B5EF4-FFF2-40B4-BE49-F238E27FC236}">
                <a16:creationId xmlns:a16="http://schemas.microsoft.com/office/drawing/2014/main" id="{AF14E301-8B05-79F2-C710-3C1ED501E854}"/>
              </a:ext>
            </a:extLst>
          </p:cNvPr>
          <p:cNvSpPr txBox="1"/>
          <p:nvPr/>
        </p:nvSpPr>
        <p:spPr>
          <a:xfrm>
            <a:off x="4470496" y="3444994"/>
            <a:ext cx="1620957" cy="307777"/>
          </a:xfrm>
          <a:prstGeom prst="rect">
            <a:avLst/>
          </a:prstGeom>
          <a:noFill/>
        </p:spPr>
        <p:txBody>
          <a:bodyPr wrap="none" rtlCol="0">
            <a:spAutoFit/>
          </a:bodyPr>
          <a:lstStyle/>
          <a:p>
            <a:r>
              <a:rPr kumimoji="1" lang="ja-JP" altLang="en-US" sz="1400" dirty="0"/>
              <a:t>カメラ映像</a:t>
            </a:r>
            <a:r>
              <a:rPr lang="ja-JP" altLang="en-US" sz="1400" dirty="0"/>
              <a:t>データ</a:t>
            </a:r>
            <a:endParaRPr kumimoji="1" lang="ja-JP" altLang="en-US" sz="1400" dirty="0"/>
          </a:p>
        </p:txBody>
      </p:sp>
      <p:sp>
        <p:nvSpPr>
          <p:cNvPr id="127" name="テキスト ボックス 126">
            <a:extLst>
              <a:ext uri="{FF2B5EF4-FFF2-40B4-BE49-F238E27FC236}">
                <a16:creationId xmlns:a16="http://schemas.microsoft.com/office/drawing/2014/main" id="{DF4097B4-9F66-D140-CCA4-7DEAC1270B19}"/>
              </a:ext>
            </a:extLst>
          </p:cNvPr>
          <p:cNvSpPr txBox="1"/>
          <p:nvPr/>
        </p:nvSpPr>
        <p:spPr>
          <a:xfrm>
            <a:off x="4718536" y="3927611"/>
            <a:ext cx="1082348" cy="307777"/>
          </a:xfrm>
          <a:prstGeom prst="rect">
            <a:avLst/>
          </a:prstGeom>
          <a:noFill/>
        </p:spPr>
        <p:txBody>
          <a:bodyPr wrap="none" rtlCol="0">
            <a:spAutoFit/>
          </a:bodyPr>
          <a:lstStyle/>
          <a:p>
            <a:r>
              <a:rPr kumimoji="1" lang="ja-JP" altLang="en-US" sz="1400" dirty="0"/>
              <a:t>音声データ</a:t>
            </a:r>
          </a:p>
        </p:txBody>
      </p:sp>
      <p:pic>
        <p:nvPicPr>
          <p:cNvPr id="129" name="グラフィックス 128" descr="コール センター 単色塗りつぶし">
            <a:extLst>
              <a:ext uri="{FF2B5EF4-FFF2-40B4-BE49-F238E27FC236}">
                <a16:creationId xmlns:a16="http://schemas.microsoft.com/office/drawing/2014/main" id="{C055BE24-7422-3FC8-FD3A-B2C6C47CAC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3703" y="3599420"/>
            <a:ext cx="914400" cy="914400"/>
          </a:xfrm>
          <a:prstGeom prst="rect">
            <a:avLst/>
          </a:prstGeom>
        </p:spPr>
      </p:pic>
      <p:sp>
        <p:nvSpPr>
          <p:cNvPr id="132" name="テキスト ボックス 131">
            <a:extLst>
              <a:ext uri="{FF2B5EF4-FFF2-40B4-BE49-F238E27FC236}">
                <a16:creationId xmlns:a16="http://schemas.microsoft.com/office/drawing/2014/main" id="{7C50A6D9-B44D-3889-BDF4-1307D47FBAD0}"/>
              </a:ext>
            </a:extLst>
          </p:cNvPr>
          <p:cNvSpPr txBox="1"/>
          <p:nvPr/>
        </p:nvSpPr>
        <p:spPr>
          <a:xfrm>
            <a:off x="10290282" y="4134285"/>
            <a:ext cx="543739" cy="307777"/>
          </a:xfrm>
          <a:prstGeom prst="rect">
            <a:avLst/>
          </a:prstGeom>
          <a:noFill/>
        </p:spPr>
        <p:txBody>
          <a:bodyPr wrap="none" rtlCol="0">
            <a:spAutoFit/>
          </a:bodyPr>
          <a:lstStyle/>
          <a:p>
            <a:pPr algn="ctr"/>
            <a:r>
              <a:rPr kumimoji="1" lang="ja-JP" altLang="en-US" sz="1400" dirty="0"/>
              <a:t>音声</a:t>
            </a:r>
          </a:p>
        </p:txBody>
      </p:sp>
      <p:sp>
        <p:nvSpPr>
          <p:cNvPr id="133" name="テキスト ボックス 132">
            <a:extLst>
              <a:ext uri="{FF2B5EF4-FFF2-40B4-BE49-F238E27FC236}">
                <a16:creationId xmlns:a16="http://schemas.microsoft.com/office/drawing/2014/main" id="{C9C9D5AC-9998-6570-8187-B9603F920201}"/>
              </a:ext>
            </a:extLst>
          </p:cNvPr>
          <p:cNvSpPr txBox="1"/>
          <p:nvPr/>
        </p:nvSpPr>
        <p:spPr>
          <a:xfrm>
            <a:off x="11048902" y="3637817"/>
            <a:ext cx="543739" cy="523220"/>
          </a:xfrm>
          <a:prstGeom prst="rect">
            <a:avLst/>
          </a:prstGeom>
          <a:noFill/>
        </p:spPr>
        <p:txBody>
          <a:bodyPr wrap="none" rtlCol="0">
            <a:spAutoFit/>
          </a:bodyPr>
          <a:lstStyle/>
          <a:p>
            <a:pPr algn="ctr"/>
            <a:r>
              <a:rPr kumimoji="1" lang="ja-JP" altLang="en-US" sz="1400" dirty="0"/>
              <a:t>音声</a:t>
            </a:r>
            <a:endParaRPr kumimoji="1" lang="en-US" altLang="ja-JP" sz="1400" dirty="0"/>
          </a:p>
          <a:p>
            <a:pPr algn="ctr"/>
            <a:r>
              <a:rPr kumimoji="1" lang="ja-JP" altLang="en-US" sz="1400" dirty="0"/>
              <a:t>入力</a:t>
            </a:r>
          </a:p>
        </p:txBody>
      </p:sp>
      <p:cxnSp>
        <p:nvCxnSpPr>
          <p:cNvPr id="139" name="コネクタ: カギ線 138">
            <a:extLst>
              <a:ext uri="{FF2B5EF4-FFF2-40B4-BE49-F238E27FC236}">
                <a16:creationId xmlns:a16="http://schemas.microsoft.com/office/drawing/2014/main" id="{788C9AFD-D331-6280-0BEE-FABCF4A49CF8}"/>
              </a:ext>
            </a:extLst>
          </p:cNvPr>
          <p:cNvCxnSpPr>
            <a:endCxn id="69" idx="3"/>
          </p:cNvCxnSpPr>
          <p:nvPr/>
        </p:nvCxnSpPr>
        <p:spPr>
          <a:xfrm rot="16200000" flipV="1">
            <a:off x="9616274" y="3788956"/>
            <a:ext cx="1980823" cy="82636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1" name="コネクタ: カギ線 140">
            <a:extLst>
              <a:ext uri="{FF2B5EF4-FFF2-40B4-BE49-F238E27FC236}">
                <a16:creationId xmlns:a16="http://schemas.microsoft.com/office/drawing/2014/main" id="{EE9D2481-9803-58A9-05BE-9EA6241FC00F}"/>
              </a:ext>
            </a:extLst>
          </p:cNvPr>
          <p:cNvCxnSpPr/>
          <p:nvPr/>
        </p:nvCxnSpPr>
        <p:spPr>
          <a:xfrm rot="16200000" flipH="1">
            <a:off x="9635167" y="4192917"/>
            <a:ext cx="1582220" cy="47202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43" name="正方形/長方形 142">
            <a:extLst>
              <a:ext uri="{FF2B5EF4-FFF2-40B4-BE49-F238E27FC236}">
                <a16:creationId xmlns:a16="http://schemas.microsoft.com/office/drawing/2014/main" id="{0EAE24B2-68FC-CFD6-19C4-FA0F146F804E}"/>
              </a:ext>
            </a:extLst>
          </p:cNvPr>
          <p:cNvSpPr/>
          <p:nvPr/>
        </p:nvSpPr>
        <p:spPr>
          <a:xfrm>
            <a:off x="6075542" y="2016942"/>
            <a:ext cx="2427143" cy="331004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テキスト ボックス 88">
            <a:extLst>
              <a:ext uri="{FF2B5EF4-FFF2-40B4-BE49-F238E27FC236}">
                <a16:creationId xmlns:a16="http://schemas.microsoft.com/office/drawing/2014/main" id="{BC3203FD-27AB-AA01-EEB1-FD96A67852DE}"/>
              </a:ext>
            </a:extLst>
          </p:cNvPr>
          <p:cNvSpPr txBox="1"/>
          <p:nvPr/>
        </p:nvSpPr>
        <p:spPr>
          <a:xfrm>
            <a:off x="5690005" y="2779219"/>
            <a:ext cx="3198216" cy="1169551"/>
          </a:xfrm>
          <a:prstGeom prst="rect">
            <a:avLst/>
          </a:prstGeom>
          <a:noFill/>
        </p:spPr>
        <p:txBody>
          <a:bodyPr wrap="square" rtlCol="0">
            <a:spAutoFit/>
          </a:bodyPr>
          <a:lstStyle/>
          <a:p>
            <a:pPr algn="ctr"/>
            <a:r>
              <a:rPr kumimoji="1" lang="en-US" altLang="ja-JP" sz="2000" b="1" dirty="0"/>
              <a:t>ROS</a:t>
            </a:r>
          </a:p>
          <a:p>
            <a:pPr algn="ctr"/>
            <a:r>
              <a:rPr lang="ja-JP" altLang="en-US" sz="1600" i="0" dirty="0">
                <a:solidFill>
                  <a:srgbClr val="222222"/>
                </a:solidFill>
                <a:effectLst/>
                <a:latin typeface="Hiragino Sans w6"/>
              </a:rPr>
              <a:t>ロボット開発に用いる</a:t>
            </a:r>
            <a:endParaRPr lang="en-US" altLang="ja-JP" sz="1600" i="0" dirty="0">
              <a:solidFill>
                <a:srgbClr val="222222"/>
              </a:solidFill>
              <a:effectLst/>
              <a:latin typeface="Hiragino Sans w6"/>
            </a:endParaRPr>
          </a:p>
          <a:p>
            <a:pPr algn="ctr"/>
            <a:r>
              <a:rPr lang="ja-JP" altLang="en-US" sz="1600" i="0" dirty="0">
                <a:solidFill>
                  <a:srgbClr val="222222"/>
                </a:solidFill>
                <a:effectLst/>
                <a:latin typeface="Hiragino Sans w6"/>
              </a:rPr>
              <a:t>オープンソース</a:t>
            </a:r>
            <a:endParaRPr lang="en-US" altLang="ja-JP" sz="1600" i="0" dirty="0">
              <a:solidFill>
                <a:srgbClr val="222222"/>
              </a:solidFill>
              <a:effectLst/>
              <a:latin typeface="Hiragino Sans w6"/>
            </a:endParaRPr>
          </a:p>
          <a:p>
            <a:pPr algn="ctr"/>
            <a:r>
              <a:rPr lang="ja-JP" altLang="en-US" sz="1600" i="0" dirty="0">
                <a:solidFill>
                  <a:srgbClr val="222222"/>
                </a:solidFill>
                <a:effectLst/>
                <a:latin typeface="Hiragino Sans w6"/>
              </a:rPr>
              <a:t>ソフトウェア</a:t>
            </a:r>
            <a:endParaRPr kumimoji="1" lang="ja-JP" altLang="en-US" sz="1600" dirty="0"/>
          </a:p>
        </p:txBody>
      </p:sp>
      <p:cxnSp>
        <p:nvCxnSpPr>
          <p:cNvPr id="145" name="直線矢印コネクタ 144">
            <a:extLst>
              <a:ext uri="{FF2B5EF4-FFF2-40B4-BE49-F238E27FC236}">
                <a16:creationId xmlns:a16="http://schemas.microsoft.com/office/drawing/2014/main" id="{639FD990-0C32-CB76-55E9-31704964B2A8}"/>
              </a:ext>
            </a:extLst>
          </p:cNvPr>
          <p:cNvCxnSpPr>
            <a:cxnSpLocks/>
          </p:cNvCxnSpPr>
          <p:nvPr/>
        </p:nvCxnSpPr>
        <p:spPr>
          <a:xfrm flipH="1">
            <a:off x="8502685" y="3124086"/>
            <a:ext cx="615016" cy="9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テキスト ボックス 145">
            <a:extLst>
              <a:ext uri="{FF2B5EF4-FFF2-40B4-BE49-F238E27FC236}">
                <a16:creationId xmlns:a16="http://schemas.microsoft.com/office/drawing/2014/main" id="{AC0305F2-12A3-1AF0-738A-DF184B9F9D2D}"/>
              </a:ext>
            </a:extLst>
          </p:cNvPr>
          <p:cNvSpPr txBox="1"/>
          <p:nvPr/>
        </p:nvSpPr>
        <p:spPr>
          <a:xfrm>
            <a:off x="8448555" y="2801178"/>
            <a:ext cx="723275" cy="307777"/>
          </a:xfrm>
          <a:prstGeom prst="rect">
            <a:avLst/>
          </a:prstGeom>
          <a:noFill/>
        </p:spPr>
        <p:txBody>
          <a:bodyPr wrap="none" rtlCol="0">
            <a:spAutoFit/>
          </a:bodyPr>
          <a:lstStyle/>
          <a:p>
            <a:pPr algn="ctr"/>
            <a:r>
              <a:rPr kumimoji="1" lang="ja-JP" altLang="en-US" sz="1400" dirty="0"/>
              <a:t>データ</a:t>
            </a:r>
          </a:p>
        </p:txBody>
      </p:sp>
      <p:cxnSp>
        <p:nvCxnSpPr>
          <p:cNvPr id="148" name="直線矢印コネクタ 147">
            <a:extLst>
              <a:ext uri="{FF2B5EF4-FFF2-40B4-BE49-F238E27FC236}">
                <a16:creationId xmlns:a16="http://schemas.microsoft.com/office/drawing/2014/main" id="{6895C246-5F9E-FC50-CBCB-3DC77785F461}"/>
              </a:ext>
            </a:extLst>
          </p:cNvPr>
          <p:cNvCxnSpPr/>
          <p:nvPr/>
        </p:nvCxnSpPr>
        <p:spPr>
          <a:xfrm>
            <a:off x="8502685" y="3433631"/>
            <a:ext cx="631886" cy="12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9" name="テキスト ボックス 148">
            <a:extLst>
              <a:ext uri="{FF2B5EF4-FFF2-40B4-BE49-F238E27FC236}">
                <a16:creationId xmlns:a16="http://schemas.microsoft.com/office/drawing/2014/main" id="{6E7D32C6-1848-0836-5F46-FEF8A1D8246F}"/>
              </a:ext>
            </a:extLst>
          </p:cNvPr>
          <p:cNvSpPr txBox="1"/>
          <p:nvPr/>
        </p:nvSpPr>
        <p:spPr>
          <a:xfrm>
            <a:off x="8472454" y="3541742"/>
            <a:ext cx="723275" cy="307777"/>
          </a:xfrm>
          <a:prstGeom prst="rect">
            <a:avLst/>
          </a:prstGeom>
          <a:noFill/>
        </p:spPr>
        <p:txBody>
          <a:bodyPr wrap="none" rtlCol="0">
            <a:spAutoFit/>
          </a:bodyPr>
          <a:lstStyle/>
          <a:p>
            <a:pPr algn="ctr"/>
            <a:r>
              <a:rPr kumimoji="1" lang="ja-JP" altLang="en-US" sz="1400" dirty="0"/>
              <a:t>データ</a:t>
            </a:r>
          </a:p>
        </p:txBody>
      </p:sp>
      <p:pic>
        <p:nvPicPr>
          <p:cNvPr id="150" name="グラフィックス 149" descr="ユーザー 単色塗りつぶし">
            <a:extLst>
              <a:ext uri="{FF2B5EF4-FFF2-40B4-BE49-F238E27FC236}">
                <a16:creationId xmlns:a16="http://schemas.microsoft.com/office/drawing/2014/main" id="{F656D1ED-4F9B-C8D7-5FA9-084AC83E4E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1905" y="5220037"/>
            <a:ext cx="831074" cy="878197"/>
          </a:xfrm>
          <a:prstGeom prst="rect">
            <a:avLst/>
          </a:prstGeom>
        </p:spPr>
      </p:pic>
      <p:sp>
        <p:nvSpPr>
          <p:cNvPr id="151" name="テキスト ボックス 150">
            <a:extLst>
              <a:ext uri="{FF2B5EF4-FFF2-40B4-BE49-F238E27FC236}">
                <a16:creationId xmlns:a16="http://schemas.microsoft.com/office/drawing/2014/main" id="{ED883BC4-9E1E-F292-70FA-1CBF59F724BD}"/>
              </a:ext>
            </a:extLst>
          </p:cNvPr>
          <p:cNvSpPr txBox="1"/>
          <p:nvPr/>
        </p:nvSpPr>
        <p:spPr>
          <a:xfrm>
            <a:off x="10253813" y="6002017"/>
            <a:ext cx="1338828" cy="369332"/>
          </a:xfrm>
          <a:prstGeom prst="rect">
            <a:avLst/>
          </a:prstGeom>
          <a:noFill/>
        </p:spPr>
        <p:txBody>
          <a:bodyPr wrap="none" rtlCol="0">
            <a:spAutoFit/>
          </a:bodyPr>
          <a:lstStyle/>
          <a:p>
            <a:r>
              <a:rPr kumimoji="1" lang="ja-JP" altLang="en-US" dirty="0"/>
              <a:t>パートナー</a:t>
            </a:r>
          </a:p>
        </p:txBody>
      </p:sp>
      <p:cxnSp>
        <p:nvCxnSpPr>
          <p:cNvPr id="155" name="直線矢印コネクタ 154">
            <a:extLst>
              <a:ext uri="{FF2B5EF4-FFF2-40B4-BE49-F238E27FC236}">
                <a16:creationId xmlns:a16="http://schemas.microsoft.com/office/drawing/2014/main" id="{973B7901-F451-348C-BDED-8492DEE5D42E}"/>
              </a:ext>
            </a:extLst>
          </p:cNvPr>
          <p:cNvCxnSpPr>
            <a:cxnSpLocks/>
          </p:cNvCxnSpPr>
          <p:nvPr/>
        </p:nvCxnSpPr>
        <p:spPr>
          <a:xfrm flipH="1">
            <a:off x="4415918" y="2261727"/>
            <a:ext cx="16596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直線矢印コネクタ 155">
            <a:extLst>
              <a:ext uri="{FF2B5EF4-FFF2-40B4-BE49-F238E27FC236}">
                <a16:creationId xmlns:a16="http://schemas.microsoft.com/office/drawing/2014/main" id="{2BB1104C-68EB-F167-4892-0DF77C88D4E9}"/>
              </a:ext>
            </a:extLst>
          </p:cNvPr>
          <p:cNvCxnSpPr>
            <a:cxnSpLocks/>
          </p:cNvCxnSpPr>
          <p:nvPr/>
        </p:nvCxnSpPr>
        <p:spPr>
          <a:xfrm flipH="1">
            <a:off x="4415919" y="4163125"/>
            <a:ext cx="16755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7" name="直線矢印コネクタ 156">
            <a:extLst>
              <a:ext uri="{FF2B5EF4-FFF2-40B4-BE49-F238E27FC236}">
                <a16:creationId xmlns:a16="http://schemas.microsoft.com/office/drawing/2014/main" id="{9AD6D4C0-F6E0-680F-28A0-3C3E21A4CCA9}"/>
              </a:ext>
            </a:extLst>
          </p:cNvPr>
          <p:cNvCxnSpPr>
            <a:cxnSpLocks/>
          </p:cNvCxnSpPr>
          <p:nvPr/>
        </p:nvCxnSpPr>
        <p:spPr>
          <a:xfrm flipH="1">
            <a:off x="4415919" y="2760362"/>
            <a:ext cx="16596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直線矢印コネクタ 157">
            <a:extLst>
              <a:ext uri="{FF2B5EF4-FFF2-40B4-BE49-F238E27FC236}">
                <a16:creationId xmlns:a16="http://schemas.microsoft.com/office/drawing/2014/main" id="{6C6BCED2-5923-31E8-F303-B1967C780BEF}"/>
              </a:ext>
            </a:extLst>
          </p:cNvPr>
          <p:cNvCxnSpPr>
            <a:cxnSpLocks/>
          </p:cNvCxnSpPr>
          <p:nvPr/>
        </p:nvCxnSpPr>
        <p:spPr>
          <a:xfrm flipH="1">
            <a:off x="4415919" y="3737667"/>
            <a:ext cx="16596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直線矢印コネクタ 158">
            <a:extLst>
              <a:ext uri="{FF2B5EF4-FFF2-40B4-BE49-F238E27FC236}">
                <a16:creationId xmlns:a16="http://schemas.microsoft.com/office/drawing/2014/main" id="{2FB49FAE-8148-077C-1111-87FFC893692E}"/>
              </a:ext>
            </a:extLst>
          </p:cNvPr>
          <p:cNvCxnSpPr>
            <a:cxnSpLocks/>
          </p:cNvCxnSpPr>
          <p:nvPr/>
        </p:nvCxnSpPr>
        <p:spPr>
          <a:xfrm flipH="1" flipV="1">
            <a:off x="4415919" y="3211726"/>
            <a:ext cx="1659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テキスト ボックス 115">
            <a:extLst>
              <a:ext uri="{FF2B5EF4-FFF2-40B4-BE49-F238E27FC236}">
                <a16:creationId xmlns:a16="http://schemas.microsoft.com/office/drawing/2014/main" id="{884560A7-7BE6-75B0-8DC5-07784491E6F5}"/>
              </a:ext>
            </a:extLst>
          </p:cNvPr>
          <p:cNvSpPr txBox="1"/>
          <p:nvPr/>
        </p:nvSpPr>
        <p:spPr>
          <a:xfrm>
            <a:off x="4530936" y="2412365"/>
            <a:ext cx="1441420" cy="307777"/>
          </a:xfrm>
          <a:prstGeom prst="rect">
            <a:avLst/>
          </a:prstGeom>
          <a:noFill/>
        </p:spPr>
        <p:txBody>
          <a:bodyPr wrap="none" rtlCol="0">
            <a:spAutoFit/>
          </a:bodyPr>
          <a:lstStyle/>
          <a:p>
            <a:r>
              <a:rPr kumimoji="1" lang="ja-JP" altLang="en-US" sz="1400" dirty="0"/>
              <a:t>人の位置データ</a:t>
            </a:r>
            <a:endParaRPr kumimoji="1" lang="en-US" altLang="ja-JP" sz="1400" dirty="0"/>
          </a:p>
        </p:txBody>
      </p:sp>
      <p:cxnSp>
        <p:nvCxnSpPr>
          <p:cNvPr id="170" name="直線矢印コネクタ 169">
            <a:extLst>
              <a:ext uri="{FF2B5EF4-FFF2-40B4-BE49-F238E27FC236}">
                <a16:creationId xmlns:a16="http://schemas.microsoft.com/office/drawing/2014/main" id="{18F2B56F-AB22-8B6E-6536-7E2E551369DE}"/>
              </a:ext>
            </a:extLst>
          </p:cNvPr>
          <p:cNvCxnSpPr/>
          <p:nvPr/>
        </p:nvCxnSpPr>
        <p:spPr>
          <a:xfrm>
            <a:off x="1178317" y="3554504"/>
            <a:ext cx="11926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2" name="直線矢印コネクタ 171">
            <a:extLst>
              <a:ext uri="{FF2B5EF4-FFF2-40B4-BE49-F238E27FC236}">
                <a16:creationId xmlns:a16="http://schemas.microsoft.com/office/drawing/2014/main" id="{69C0A88D-18C1-B45E-1EB6-B379532C062C}"/>
              </a:ext>
            </a:extLst>
          </p:cNvPr>
          <p:cNvCxnSpPr/>
          <p:nvPr/>
        </p:nvCxnSpPr>
        <p:spPr>
          <a:xfrm flipH="1">
            <a:off x="1178317" y="4134285"/>
            <a:ext cx="11817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直線矢印コネクタ 173">
            <a:extLst>
              <a:ext uri="{FF2B5EF4-FFF2-40B4-BE49-F238E27FC236}">
                <a16:creationId xmlns:a16="http://schemas.microsoft.com/office/drawing/2014/main" id="{85E6461C-DEAB-C325-1DE7-3FAF4D395D4B}"/>
              </a:ext>
            </a:extLst>
          </p:cNvPr>
          <p:cNvCxnSpPr>
            <a:cxnSpLocks/>
          </p:cNvCxnSpPr>
          <p:nvPr/>
        </p:nvCxnSpPr>
        <p:spPr>
          <a:xfrm>
            <a:off x="4415919" y="4670275"/>
            <a:ext cx="16596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6" name="直線矢印コネクタ 175">
            <a:extLst>
              <a:ext uri="{FF2B5EF4-FFF2-40B4-BE49-F238E27FC236}">
                <a16:creationId xmlns:a16="http://schemas.microsoft.com/office/drawing/2014/main" id="{F5297182-EF40-5222-F4F9-345A12289836}"/>
              </a:ext>
            </a:extLst>
          </p:cNvPr>
          <p:cNvCxnSpPr>
            <a:cxnSpLocks/>
          </p:cNvCxnSpPr>
          <p:nvPr/>
        </p:nvCxnSpPr>
        <p:spPr>
          <a:xfrm>
            <a:off x="4415919" y="5142322"/>
            <a:ext cx="16596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7" name="テキスト ボックス 176">
            <a:extLst>
              <a:ext uri="{FF2B5EF4-FFF2-40B4-BE49-F238E27FC236}">
                <a16:creationId xmlns:a16="http://schemas.microsoft.com/office/drawing/2014/main" id="{3C2E61BF-8FA4-773F-CA88-27232CF7520C}"/>
              </a:ext>
            </a:extLst>
          </p:cNvPr>
          <p:cNvSpPr txBox="1"/>
          <p:nvPr/>
        </p:nvSpPr>
        <p:spPr>
          <a:xfrm>
            <a:off x="4704556" y="4418546"/>
            <a:ext cx="1082348" cy="307777"/>
          </a:xfrm>
          <a:prstGeom prst="rect">
            <a:avLst/>
          </a:prstGeom>
          <a:noFill/>
        </p:spPr>
        <p:txBody>
          <a:bodyPr wrap="none" rtlCol="0">
            <a:spAutoFit/>
          </a:bodyPr>
          <a:lstStyle/>
          <a:p>
            <a:r>
              <a:rPr kumimoji="1" lang="ja-JP" altLang="en-US" sz="1400" dirty="0"/>
              <a:t>音声データ</a:t>
            </a:r>
          </a:p>
        </p:txBody>
      </p:sp>
      <p:sp>
        <p:nvSpPr>
          <p:cNvPr id="178" name="テキスト ボックス 177">
            <a:extLst>
              <a:ext uri="{FF2B5EF4-FFF2-40B4-BE49-F238E27FC236}">
                <a16:creationId xmlns:a16="http://schemas.microsoft.com/office/drawing/2014/main" id="{4D4A9F11-207F-CA12-2CA6-0C0C80DF90DA}"/>
              </a:ext>
            </a:extLst>
          </p:cNvPr>
          <p:cNvSpPr txBox="1"/>
          <p:nvPr/>
        </p:nvSpPr>
        <p:spPr>
          <a:xfrm>
            <a:off x="4776523" y="4884773"/>
            <a:ext cx="902811" cy="307777"/>
          </a:xfrm>
          <a:prstGeom prst="rect">
            <a:avLst/>
          </a:prstGeom>
          <a:noFill/>
        </p:spPr>
        <p:txBody>
          <a:bodyPr wrap="none" rtlCol="0">
            <a:spAutoFit/>
          </a:bodyPr>
          <a:lstStyle/>
          <a:p>
            <a:r>
              <a:rPr kumimoji="1" lang="ja-JP" altLang="en-US" sz="1400" dirty="0"/>
              <a:t>移動命令</a:t>
            </a:r>
          </a:p>
        </p:txBody>
      </p:sp>
      <p:sp>
        <p:nvSpPr>
          <p:cNvPr id="179" name="テキスト ボックス 178">
            <a:extLst>
              <a:ext uri="{FF2B5EF4-FFF2-40B4-BE49-F238E27FC236}">
                <a16:creationId xmlns:a16="http://schemas.microsoft.com/office/drawing/2014/main" id="{635A7F2F-F55A-4FDE-E955-88A7B6C71BE8}"/>
              </a:ext>
            </a:extLst>
          </p:cNvPr>
          <p:cNvSpPr txBox="1"/>
          <p:nvPr/>
        </p:nvSpPr>
        <p:spPr>
          <a:xfrm>
            <a:off x="2595772" y="5397525"/>
            <a:ext cx="1595309" cy="523220"/>
          </a:xfrm>
          <a:prstGeom prst="rect">
            <a:avLst/>
          </a:prstGeom>
          <a:noFill/>
        </p:spPr>
        <p:txBody>
          <a:bodyPr wrap="none" rtlCol="0">
            <a:spAutoFit/>
          </a:bodyPr>
          <a:lstStyle/>
          <a:p>
            <a:r>
              <a:rPr kumimoji="1" lang="ja-JP" altLang="en-US" sz="2800" b="1" dirty="0">
                <a:solidFill>
                  <a:srgbClr val="FF0000"/>
                </a:solidFill>
              </a:rPr>
              <a:t>開発部分</a:t>
            </a:r>
          </a:p>
        </p:txBody>
      </p:sp>
    </p:spTree>
    <p:extLst>
      <p:ext uri="{BB962C8B-B14F-4D97-AF65-F5344CB8AC3E}">
        <p14:creationId xmlns:p14="http://schemas.microsoft.com/office/powerpoint/2010/main" val="31460979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游ゴシック">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90404_PPT_Template_Zengaku_16x9" id="{E06DAC85-CB77-4E48-8338-0F28FA6A50A9}" vid="{D1354EC4-D8CF-4750-837F-7B7805CAB0E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PPT_Template_Zengaku_16x9_v1</Template>
  <TotalTime>0</TotalTime>
  <Words>1602</Words>
  <Application>Microsoft Office PowerPoint</Application>
  <PresentationFormat>ワイド画面</PresentationFormat>
  <Paragraphs>250</Paragraphs>
  <Slides>20</Slides>
  <Notes>15</Notes>
  <HiddenSlides>1</HiddenSlides>
  <MMClips>3</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20</vt:i4>
      </vt:variant>
    </vt:vector>
  </HeadingPairs>
  <TitlesOfParts>
    <vt:vector size="27" baseType="lpstr">
      <vt:lpstr>-apple-system</vt:lpstr>
      <vt:lpstr>Hiragino Sans w6</vt:lpstr>
      <vt:lpstr>NotoSansJP</vt:lpstr>
      <vt:lpstr>游ゴシック</vt:lpstr>
      <vt:lpstr>游ゴシック Medium</vt:lpstr>
      <vt:lpstr>Arial</vt:lpstr>
      <vt:lpstr>Office テーマ</vt:lpstr>
      <vt:lpstr>アバターロボットを使用し 遠隔交流を支援するインターフェース開発</vt:lpstr>
      <vt:lpstr>アバターロボット</vt:lpstr>
      <vt:lpstr>実現目標</vt:lpstr>
      <vt:lpstr>問題点</vt:lpstr>
      <vt:lpstr>開発方法</vt:lpstr>
      <vt:lpstr>関連研究</vt:lpstr>
      <vt:lpstr>関連研究２</vt:lpstr>
      <vt:lpstr>プロトタイプ1</vt:lpstr>
      <vt:lpstr>全体図</vt:lpstr>
      <vt:lpstr>評価１</vt:lpstr>
      <vt:lpstr>プロトタイプ２</vt:lpstr>
      <vt:lpstr>テスト</vt:lpstr>
      <vt:lpstr>評価２</vt:lpstr>
      <vt:lpstr>今後の展望</vt:lpstr>
      <vt:lpstr>補足資料</vt:lpstr>
      <vt:lpstr>VR・360度カメラ</vt:lpstr>
      <vt:lpstr>ケーススタディ</vt:lpstr>
      <vt:lpstr>ケーススタディ</vt:lpstr>
      <vt:lpstr>全体図</vt:lpstr>
      <vt:lpstr>VR・360度カメラ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アバターロボットを使用し 遠隔交流を支援するインターフェース開発</dc:title>
  <dc:creator/>
  <cp:lastModifiedBy/>
  <cp:revision>2</cp:revision>
  <dcterms:created xsi:type="dcterms:W3CDTF">2024-01-22T03:09:07Z</dcterms:created>
  <dcterms:modified xsi:type="dcterms:W3CDTF">2024-05-09T12:49:23Z</dcterms:modified>
</cp:coreProperties>
</file>